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handoutMasterIdLst>
    <p:handoutMasterId r:id="rId40"/>
  </p:handoutMasterIdLst>
  <p:sldIdLst>
    <p:sldId id="256" r:id="rId2"/>
    <p:sldId id="259" r:id="rId3"/>
    <p:sldId id="261" r:id="rId4"/>
    <p:sldId id="275" r:id="rId5"/>
    <p:sldId id="290"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1" r:id="rId21"/>
    <p:sldId id="292" r:id="rId22"/>
    <p:sldId id="293" r:id="rId23"/>
    <p:sldId id="294" r:id="rId24"/>
    <p:sldId id="295" r:id="rId25"/>
    <p:sldId id="296" r:id="rId26"/>
    <p:sldId id="263" r:id="rId27"/>
    <p:sldId id="264" r:id="rId28"/>
    <p:sldId id="265" r:id="rId29"/>
    <p:sldId id="266" r:id="rId30"/>
    <p:sldId id="267" r:id="rId31"/>
    <p:sldId id="268" r:id="rId32"/>
    <p:sldId id="269" r:id="rId33"/>
    <p:sldId id="270" r:id="rId34"/>
    <p:sldId id="271" r:id="rId35"/>
    <p:sldId id="272" r:id="rId36"/>
    <p:sldId id="273" r:id="rId37"/>
    <p:sldId id="274" r:id="rId38"/>
  </p:sldIdLst>
  <p:sldSz cx="9144000" cy="6858000" type="screen4x3"/>
  <p:notesSz cx="6858000" cy="9144000"/>
  <p:custShowLst>
    <p:custShow name="GAG_2013" id="0">
      <p:sldLst>
        <p:sld r:id="rId2"/>
        <p:sld r:id="rId7"/>
        <p:sld r:id="rId8"/>
        <p:sld r:id="rId21"/>
        <p:sld r:id="rId22"/>
        <p:sld r:id="rId23"/>
        <p:sld r:id="rId24"/>
        <p:sld r:id="rId25"/>
        <p:sld r:id="rId26"/>
        <p:sld r:id="rId27"/>
        <p:sld r:id="rId28"/>
        <p:sld r:id="rId29"/>
        <p:sld r:id="rId30"/>
        <p:sld r:id="rId31"/>
        <p:sld r:id="rId32"/>
        <p:sld r:id="rId34"/>
        <p:sld r:id="rId35"/>
        <p:sld r:id="rId36"/>
        <p:sld r:id="rId37"/>
        <p:sld r:id="rId38"/>
        <p:sld r:id="rId18"/>
        <p:sld r:id="rId19"/>
        <p:sld r:id="rId20"/>
      </p:sldLst>
    </p:custShow>
  </p:custShowLst>
  <p:defaultTextStyle>
    <a:defPPr>
      <a:defRPr lang="et-E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6415"/>
    <a:srgbClr val="F39907"/>
    <a:srgbClr val="F8A31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004" autoAdjust="0"/>
    <p:restoredTop sz="97002" autoAdjust="0"/>
  </p:normalViewPr>
  <p:slideViewPr>
    <p:cSldViewPr>
      <p:cViewPr varScale="1">
        <p:scale>
          <a:sx n="71" d="100"/>
          <a:sy n="71" d="100"/>
        </p:scale>
        <p:origin x="-276" y="-108"/>
      </p:cViewPr>
      <p:guideLst>
        <p:guide orient="horz" pos="2160"/>
        <p:guide pos="2880"/>
      </p:guideLst>
    </p:cSldViewPr>
  </p:slideViewPr>
  <p:outlineViewPr>
    <p:cViewPr>
      <p:scale>
        <a:sx n="33" d="100"/>
        <a:sy n="33" d="100"/>
      </p:scale>
      <p:origin x="30" y="36792"/>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85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t-E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F4A5821-3EF7-43A2-9AFD-C3D9E1B52A07}" type="datetimeFigureOut">
              <a:rPr lang="et-EE"/>
              <a:pPr>
                <a:defRPr/>
              </a:pPr>
              <a:t>31.12.2012</a:t>
            </a:fld>
            <a:endParaRPr lang="et-E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t-E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E702AFC-5DA6-4FBB-BE3E-5DDF4A9867F7}" type="slidenum">
              <a:rPr lang="et-EE"/>
              <a:pPr>
                <a:defRPr/>
              </a:pPr>
              <a:t>‹#›</a:t>
            </a:fld>
            <a:endParaRPr lang="et-EE"/>
          </a:p>
        </p:txBody>
      </p:sp>
    </p:spTree>
    <p:extLst>
      <p:ext uri="{BB962C8B-B14F-4D97-AF65-F5344CB8AC3E}">
        <p14:creationId xmlns:p14="http://schemas.microsoft.com/office/powerpoint/2010/main" xmlns="" val="3419110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t-E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12C960B-21A5-406B-B20A-F7BB63209149}" type="datetimeFigureOut">
              <a:rPr lang="et-EE"/>
              <a:pPr>
                <a:defRPr/>
              </a:pPr>
              <a:t>31.12.2012</a:t>
            </a:fld>
            <a:endParaRPr lang="et-E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t-EE"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t-EE"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t-E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5615540-8403-49B6-9D6A-2E8996A95EBF}" type="slidenum">
              <a:rPr lang="et-EE"/>
              <a:pPr>
                <a:defRPr/>
              </a:pPr>
              <a:t>‹#›</a:t>
            </a:fld>
            <a:endParaRPr lang="et-EE"/>
          </a:p>
        </p:txBody>
      </p:sp>
    </p:spTree>
    <p:extLst>
      <p:ext uri="{BB962C8B-B14F-4D97-AF65-F5344CB8AC3E}">
        <p14:creationId xmlns:p14="http://schemas.microsoft.com/office/powerpoint/2010/main" xmlns="" val="39292931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t-EE" smtClean="0"/>
              <a:t>Õppekomplekti loomisel arvestatakse valikkursuse „</a:t>
            </a:r>
            <a:r>
              <a:rPr lang="et-EE" b="1" smtClean="0"/>
              <a:t>Rakenduste loomise ja programmeerimise alused</a:t>
            </a:r>
            <a:r>
              <a:rPr lang="et-EE" smtClean="0"/>
              <a:t>“ ainekavas esitatud </a:t>
            </a:r>
            <a:r>
              <a:rPr lang="et-EE" b="1" smtClean="0"/>
              <a:t>kolme osaga</a:t>
            </a:r>
            <a:r>
              <a:rPr lang="et-EE" smtClean="0"/>
              <a:t>:</a:t>
            </a:r>
            <a:br>
              <a:rPr lang="et-EE" smtClean="0"/>
            </a:br>
            <a:r>
              <a:rPr lang="et-EE" smtClean="0"/>
              <a:t>• rakenduste loomise meetodid ja vahendid,</a:t>
            </a:r>
            <a:br>
              <a:rPr lang="et-EE" smtClean="0"/>
            </a:br>
            <a:r>
              <a:rPr lang="et-EE" smtClean="0"/>
              <a:t>• modelleerimise ja algoritmimise põhimõtted,</a:t>
            </a:r>
            <a:br>
              <a:rPr lang="et-EE" smtClean="0"/>
            </a:br>
            <a:r>
              <a:rPr lang="et-EE" smtClean="0"/>
              <a:t>• programmeerimise alused.</a:t>
            </a:r>
          </a:p>
          <a:p>
            <a:pPr eaLnBrk="1" hangingPunct="1">
              <a:spcBef>
                <a:spcPct val="0"/>
              </a:spcBef>
            </a:pPr>
            <a:r>
              <a:rPr lang="et-EE" smtClean="0"/>
              <a:t>Ülesannete lahendamisel käsitletakse </a:t>
            </a:r>
            <a:r>
              <a:rPr lang="et-EE" b="1" smtClean="0"/>
              <a:t>rakeduste loomise meetodeid</a:t>
            </a:r>
            <a:r>
              <a:rPr lang="et-EE" smtClean="0"/>
              <a:t>, </a:t>
            </a:r>
            <a:r>
              <a:rPr lang="et-EE" b="1" smtClean="0"/>
              <a:t>vahendeid</a:t>
            </a:r>
            <a:r>
              <a:rPr lang="et-EE" smtClean="0"/>
              <a:t> ja </a:t>
            </a:r>
            <a:r>
              <a:rPr lang="et-EE" b="1" smtClean="0"/>
              <a:t>põhifaase</a:t>
            </a:r>
            <a:r>
              <a:rPr lang="et-EE" smtClean="0"/>
              <a:t> (ülesande püstitus, analüüs, disain ja programmeerimine) kogu kursuse jooksul. Läbivalt käsitletakse ka modelleerimist ja algoritmimist. </a:t>
            </a:r>
          </a:p>
          <a:p>
            <a:pPr eaLnBrk="1" hangingPunct="1">
              <a:spcBef>
                <a:spcPct val="0"/>
              </a:spcBef>
            </a:pPr>
            <a:endParaRPr lang="et-EE"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1D08EF-A05A-45BA-8DB2-D2E44FA2312D}" type="slidenum">
              <a:rPr lang="et-EE" smtClean="0"/>
              <a:pPr fontAlgn="base">
                <a:spcBef>
                  <a:spcPct val="0"/>
                </a:spcBef>
                <a:spcAft>
                  <a:spcPct val="0"/>
                </a:spcAft>
                <a:defRPr/>
              </a:pPr>
              <a:t>3</a:t>
            </a:fld>
            <a:endParaRPr lang="et-E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t-EE"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6E113A-BC23-4105-BF13-DE29AC9A1244}" type="slidenum">
              <a:rPr lang="et-EE" smtClean="0"/>
              <a:pPr fontAlgn="base">
                <a:spcBef>
                  <a:spcPct val="0"/>
                </a:spcBef>
                <a:spcAft>
                  <a:spcPct val="0"/>
                </a:spcAft>
                <a:defRPr/>
              </a:pPr>
              <a:t>8</a:t>
            </a:fld>
            <a:endParaRPr lang="et-E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t-EE" smtClean="0"/>
              <a:t>Algoritmi mõiste pärineb algselt matemaatikast, kuid seda kasutatakse ka mujal: retseptid, juhendid, stsenaariumid jne. Eriti palju kasutatakse seda mõistet seoses rakenduste loomise ja programmeerimisega. Tegelikult kogu programmeerimise sisu ja kunst seisneb suurel määral just algoritmide loomises. Programmi teksti kirjutamist nimetatakse kodeerimiseks. Programm on üks võimalikest algoritmi esitusviisidest. </a:t>
            </a:r>
          </a:p>
          <a:p>
            <a:pPr eaLnBrk="1" hangingPunct="1">
              <a:spcBef>
                <a:spcPct val="0"/>
              </a:spcBef>
            </a:pPr>
            <a:endParaRPr lang="et-EE" smtClean="0"/>
          </a:p>
        </p:txBody>
      </p:sp>
      <p:sp>
        <p:nvSpPr>
          <p:cNvPr id="522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CA5F85-B20F-471A-B433-9A051E1CE352}" type="slidenum">
              <a:rPr lang="et-EE" smtClean="0"/>
              <a:pPr fontAlgn="base">
                <a:spcBef>
                  <a:spcPct val="0"/>
                </a:spcBef>
                <a:spcAft>
                  <a:spcPct val="0"/>
                </a:spcAft>
                <a:defRPr/>
              </a:pPr>
              <a:t>20</a:t>
            </a:fld>
            <a:endParaRPr lang="et-E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3200">
                <a:solidFill>
                  <a:srgbClr val="E56415"/>
                </a:solidFill>
              </a:defRPr>
            </a:lvl1pPr>
          </a:lstStyle>
          <a:p>
            <a:r>
              <a:rPr lang="et-EE" noProof="0" dirty="0" err="1" smtClean="0"/>
              <a:t>Click</a:t>
            </a:r>
            <a:r>
              <a:rPr lang="et-EE" noProof="0" dirty="0" smtClean="0"/>
              <a:t> </a:t>
            </a:r>
            <a:r>
              <a:rPr lang="et-EE" noProof="0" dirty="0" err="1" smtClean="0"/>
              <a:t>to</a:t>
            </a:r>
            <a:r>
              <a:rPr lang="et-EE" noProof="0" dirty="0" smtClean="0"/>
              <a:t> </a:t>
            </a:r>
            <a:r>
              <a:rPr lang="et-EE" noProof="0" dirty="0" err="1" smtClean="0"/>
              <a:t>edit</a:t>
            </a:r>
            <a:r>
              <a:rPr lang="et-EE" noProof="0" dirty="0" smtClean="0"/>
              <a:t> </a:t>
            </a:r>
            <a:r>
              <a:rPr lang="et-EE" noProof="0" dirty="0" err="1" smtClean="0"/>
              <a:t>Master</a:t>
            </a:r>
            <a:r>
              <a:rPr lang="et-EE" noProof="0" dirty="0" smtClean="0"/>
              <a:t> </a:t>
            </a:r>
            <a:r>
              <a:rPr lang="et-EE" noProof="0" dirty="0" err="1" smtClean="0"/>
              <a:t>title</a:t>
            </a:r>
            <a:r>
              <a:rPr lang="et-EE" noProof="0" dirty="0" smtClean="0"/>
              <a:t> </a:t>
            </a:r>
            <a:r>
              <a:rPr lang="et-EE" noProof="0" dirty="0" err="1" smtClean="0"/>
              <a:t>style</a:t>
            </a:r>
            <a:endParaRPr lang="et-EE" noProof="0"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t-EE" noProof="0" smtClean="0"/>
              <a:t>Click to edit Master subtitle style</a:t>
            </a:r>
            <a:endParaRPr lang="et-EE" noProof="0"/>
          </a:p>
        </p:txBody>
      </p:sp>
    </p:spTree>
    <p:extLst>
      <p:ext uri="{BB962C8B-B14F-4D97-AF65-F5344CB8AC3E}">
        <p14:creationId xmlns:p14="http://schemas.microsoft.com/office/powerpoint/2010/main" xmlns="" val="1899150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216535A-3EFB-418A-B6B3-7BFCB43CC5AB}" type="datetime1">
              <a:rPr lang="et-EE"/>
              <a:pPr>
                <a:defRPr/>
              </a:pPr>
              <a:t>31.12.2012</a:t>
            </a:fld>
            <a:endParaRPr lang="et-EE" dirty="0"/>
          </a:p>
        </p:txBody>
      </p:sp>
      <p:sp>
        <p:nvSpPr>
          <p:cNvPr id="5" name="Footer Placeholder 2"/>
          <p:cNvSpPr>
            <a:spLocks noGrp="1"/>
          </p:cNvSpPr>
          <p:nvPr>
            <p:ph type="ftr" sz="quarter" idx="11"/>
          </p:nvPr>
        </p:nvSpPr>
        <p:spPr/>
        <p:txBody>
          <a:bodyPr/>
          <a:lstStyle>
            <a:lvl1pPr>
              <a:defRPr/>
            </a:lvl1pPr>
          </a:lstStyle>
          <a:p>
            <a:pPr>
              <a:defRPr/>
            </a:pPr>
            <a:r>
              <a:rPr lang="fi-FI"/>
              <a:t>Rakenduste loomise ja programmeerimise alused</a:t>
            </a:r>
            <a:endParaRPr lang="et-EE" dirty="0"/>
          </a:p>
        </p:txBody>
      </p:sp>
      <p:sp>
        <p:nvSpPr>
          <p:cNvPr id="6" name="Slide Number Placeholder 22"/>
          <p:cNvSpPr>
            <a:spLocks noGrp="1"/>
          </p:cNvSpPr>
          <p:nvPr>
            <p:ph type="sldNum" sz="quarter" idx="12"/>
          </p:nvPr>
        </p:nvSpPr>
        <p:spPr/>
        <p:txBody>
          <a:bodyPr/>
          <a:lstStyle>
            <a:lvl1pPr>
              <a:defRPr/>
            </a:lvl1pPr>
          </a:lstStyle>
          <a:p>
            <a:pPr>
              <a:defRPr/>
            </a:pPr>
            <a:fld id="{F3B90943-6251-4333-88BE-31D2DE2C884B}" type="slidenum">
              <a:rPr lang="et-EE"/>
              <a:pPr>
                <a:defRPr/>
              </a:pPr>
              <a:t>‹#›</a:t>
            </a:fld>
            <a:endParaRPr lang="et-EE"/>
          </a:p>
        </p:txBody>
      </p:sp>
    </p:spTree>
    <p:extLst>
      <p:ext uri="{BB962C8B-B14F-4D97-AF65-F5344CB8AC3E}">
        <p14:creationId xmlns:p14="http://schemas.microsoft.com/office/powerpoint/2010/main" xmlns="" val="2305696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8"/>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xmlns="">
                <a:noFill/>
              </a14:hiddenFill>
            </a:ext>
          </a:extLst>
        </p:spPr>
        <p:txBody>
          <a:bodyPr/>
          <a:lstStyle/>
          <a:p>
            <a:endParaRPr lang="et-EE"/>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10"/>
          <p:cNvSpPr>
            <a:spLocks noChangeShapeType="1"/>
          </p:cNvSpPr>
          <p:nvPr/>
        </p:nvSpPr>
        <p:spPr bwMode="auto">
          <a:xfrm rot="5400000">
            <a:off x="3630612" y="3201988"/>
            <a:ext cx="585152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9B2921C-3CDA-4A43-AE33-D7C485242DBB}" type="datetime1">
              <a:rPr lang="et-EE"/>
              <a:pPr>
                <a:defRPr/>
              </a:pPr>
              <a:t>31.12.2012</a:t>
            </a:fld>
            <a:endParaRPr lang="et-EE"/>
          </a:p>
        </p:txBody>
      </p:sp>
      <p:sp>
        <p:nvSpPr>
          <p:cNvPr id="8" name="Footer Placeholder 4"/>
          <p:cNvSpPr>
            <a:spLocks noGrp="1"/>
          </p:cNvSpPr>
          <p:nvPr>
            <p:ph type="ftr" sz="quarter" idx="11"/>
          </p:nvPr>
        </p:nvSpPr>
        <p:spPr/>
        <p:txBody>
          <a:bodyPr/>
          <a:lstStyle>
            <a:lvl1pPr>
              <a:defRPr/>
            </a:lvl1pPr>
          </a:lstStyle>
          <a:p>
            <a:pPr>
              <a:defRPr/>
            </a:pPr>
            <a:r>
              <a:rPr lang="fi-FI"/>
              <a:t>Rakenduste loomise ja programmeerimise alused</a:t>
            </a:r>
            <a:endParaRPr lang="et-EE"/>
          </a:p>
        </p:txBody>
      </p:sp>
      <p:sp>
        <p:nvSpPr>
          <p:cNvPr id="9" name="Slide Number Placeholder 5"/>
          <p:cNvSpPr>
            <a:spLocks noGrp="1"/>
          </p:cNvSpPr>
          <p:nvPr>
            <p:ph type="sldNum" sz="quarter" idx="12"/>
          </p:nvPr>
        </p:nvSpPr>
        <p:spPr/>
        <p:txBody>
          <a:bodyPr/>
          <a:lstStyle>
            <a:lvl1pPr>
              <a:defRPr/>
            </a:lvl1pPr>
          </a:lstStyle>
          <a:p>
            <a:pPr>
              <a:defRPr/>
            </a:pPr>
            <a:fld id="{34FEEB1F-A26B-400E-867B-F5C5574B7ECE}" type="slidenum">
              <a:rPr lang="et-EE"/>
              <a:pPr>
                <a:defRPr/>
              </a:pPr>
              <a:t>‹#›</a:t>
            </a:fld>
            <a:endParaRPr lang="et-EE"/>
          </a:p>
        </p:txBody>
      </p:sp>
    </p:spTree>
    <p:extLst>
      <p:ext uri="{BB962C8B-B14F-4D97-AF65-F5344CB8AC3E}">
        <p14:creationId xmlns:p14="http://schemas.microsoft.com/office/powerpoint/2010/main" xmlns="" val="3544357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noProof="0" smtClean="0"/>
              <a:t>Click to edit Master title style</a:t>
            </a:r>
            <a:endParaRPr lang="et-EE" noProof="0"/>
          </a:p>
        </p:txBody>
      </p:sp>
      <p:sp>
        <p:nvSpPr>
          <p:cNvPr id="8" name="Content Placeholder 7"/>
          <p:cNvSpPr>
            <a:spLocks noGrp="1"/>
          </p:cNvSpPr>
          <p:nvPr>
            <p:ph sz="quarter" idx="1"/>
          </p:nvPr>
        </p:nvSpPr>
        <p:spPr>
          <a:xfrm>
            <a:off x="457200" y="1219200"/>
            <a:ext cx="8229600" cy="4937760"/>
          </a:xfrm>
        </p:spPr>
        <p:txBody>
          <a:bodyPr/>
          <a:lstStyle/>
          <a:p>
            <a:pPr lvl="0"/>
            <a:r>
              <a:rPr lang="et-EE" noProof="0" smtClean="0"/>
              <a:t>Click to edit Master text styles</a:t>
            </a:r>
          </a:p>
          <a:p>
            <a:pPr lvl="1"/>
            <a:r>
              <a:rPr lang="et-EE" noProof="0" smtClean="0"/>
              <a:t>Second level</a:t>
            </a:r>
          </a:p>
          <a:p>
            <a:pPr lvl="2"/>
            <a:r>
              <a:rPr lang="et-EE" noProof="0" smtClean="0"/>
              <a:t>Third level</a:t>
            </a:r>
          </a:p>
          <a:p>
            <a:pPr lvl="3"/>
            <a:r>
              <a:rPr lang="et-EE" noProof="0" smtClean="0"/>
              <a:t>Fourth level</a:t>
            </a:r>
          </a:p>
          <a:p>
            <a:pPr lvl="4"/>
            <a:r>
              <a:rPr lang="et-EE" noProof="0" smtClean="0"/>
              <a:t>Fifth level</a:t>
            </a:r>
            <a:endParaRPr lang="et-EE" noProof="0"/>
          </a:p>
        </p:txBody>
      </p:sp>
      <p:sp>
        <p:nvSpPr>
          <p:cNvPr id="4" name="Date Placeholder 3"/>
          <p:cNvSpPr>
            <a:spLocks noGrp="1"/>
          </p:cNvSpPr>
          <p:nvPr>
            <p:ph type="dt" sz="half" idx="10"/>
          </p:nvPr>
        </p:nvSpPr>
        <p:spPr>
          <a:xfrm>
            <a:off x="7596188" y="6356350"/>
            <a:ext cx="1093787" cy="365125"/>
          </a:xfrm>
        </p:spPr>
        <p:txBody>
          <a:bodyPr/>
          <a:lstStyle>
            <a:lvl1pPr>
              <a:defRPr/>
            </a:lvl1pPr>
          </a:lstStyle>
          <a:p>
            <a:pPr>
              <a:defRPr/>
            </a:pPr>
            <a:fld id="{49BAD48A-D489-4AC5-BCB7-02186D67F134}" type="datetime1">
              <a:rPr lang="et-EE"/>
              <a:pPr>
                <a:defRPr/>
              </a:pPr>
              <a:t>31.12.2012</a:t>
            </a:fld>
            <a:endParaRPr lang="et-EE" dirty="0"/>
          </a:p>
        </p:txBody>
      </p:sp>
      <p:sp>
        <p:nvSpPr>
          <p:cNvPr id="5" name="Footer Placeholder 4"/>
          <p:cNvSpPr>
            <a:spLocks noGrp="1"/>
          </p:cNvSpPr>
          <p:nvPr>
            <p:ph type="ftr" sz="quarter" idx="11"/>
          </p:nvPr>
        </p:nvSpPr>
        <p:spPr>
          <a:xfrm>
            <a:off x="2700338" y="6356350"/>
            <a:ext cx="4464050" cy="365125"/>
          </a:xfrm>
        </p:spPr>
        <p:txBody>
          <a:bodyPr/>
          <a:lstStyle>
            <a:lvl1pPr>
              <a:defRPr/>
            </a:lvl1pPr>
          </a:lstStyle>
          <a:p>
            <a:pPr>
              <a:defRPr/>
            </a:pPr>
            <a:r>
              <a:rPr lang="fi-FI"/>
              <a:t>Rakenduste loomise ja programmeerimise alused</a:t>
            </a:r>
            <a:endParaRPr lang="et-EE" dirty="0"/>
          </a:p>
        </p:txBody>
      </p:sp>
      <p:sp>
        <p:nvSpPr>
          <p:cNvPr id="6" name="Slide Number Placeholder 5"/>
          <p:cNvSpPr>
            <a:spLocks noGrp="1"/>
          </p:cNvSpPr>
          <p:nvPr>
            <p:ph type="sldNum" sz="quarter" idx="12"/>
          </p:nvPr>
        </p:nvSpPr>
        <p:spPr/>
        <p:txBody>
          <a:bodyPr/>
          <a:lstStyle>
            <a:lvl1pPr>
              <a:defRPr/>
            </a:lvl1pPr>
          </a:lstStyle>
          <a:p>
            <a:pPr>
              <a:defRPr/>
            </a:pPr>
            <a:fld id="{49C41136-D1E8-49BA-B7F2-3E88144D1873}" type="slidenum">
              <a:rPr lang="et-EE"/>
              <a:pPr>
                <a:defRPr/>
              </a:pPr>
              <a:t>‹#›</a:t>
            </a:fld>
            <a:endParaRPr lang="et-EE"/>
          </a:p>
        </p:txBody>
      </p:sp>
    </p:spTree>
    <p:extLst>
      <p:ext uri="{BB962C8B-B14F-4D97-AF65-F5344CB8AC3E}">
        <p14:creationId xmlns:p14="http://schemas.microsoft.com/office/powerpoint/2010/main" xmlns="" val="3770506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9B354D90-7421-4537-A16D-9F932EC4DD83}" type="datetime1">
              <a:rPr lang="et-EE"/>
              <a:pPr>
                <a:defRPr/>
              </a:pPr>
              <a:t>31.12.2012</a:t>
            </a:fld>
            <a:endParaRPr lang="et-EE"/>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r>
              <a:rPr lang="fi-FI"/>
              <a:t>Rakenduste loomise ja programmeerimise alused</a:t>
            </a:r>
            <a:endParaRPr lang="et-EE"/>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441AF0C3-681F-4BE8-A621-F56662776E77}" type="slidenum">
              <a:rPr lang="et-EE"/>
              <a:pPr>
                <a:defRPr/>
              </a:pPr>
              <a:t>‹#›</a:t>
            </a:fld>
            <a:endParaRPr lang="et-EE"/>
          </a:p>
        </p:txBody>
      </p:sp>
    </p:spTree>
    <p:extLst>
      <p:ext uri="{BB962C8B-B14F-4D97-AF65-F5344CB8AC3E}">
        <p14:creationId xmlns:p14="http://schemas.microsoft.com/office/powerpoint/2010/main" xmlns="" val="226752936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397150D2-4432-42C8-A747-D8464B07A030}" type="datetime1">
              <a:rPr lang="et-EE"/>
              <a:pPr>
                <a:defRPr/>
              </a:pPr>
              <a:t>31.12.2012</a:t>
            </a:fld>
            <a:endParaRPr lang="et-EE" dirty="0"/>
          </a:p>
        </p:txBody>
      </p:sp>
      <p:sp>
        <p:nvSpPr>
          <p:cNvPr id="6" name="Footer Placeholder 5"/>
          <p:cNvSpPr>
            <a:spLocks noGrp="1"/>
          </p:cNvSpPr>
          <p:nvPr>
            <p:ph type="ftr" sz="quarter" idx="11"/>
          </p:nvPr>
        </p:nvSpPr>
        <p:spPr>
          <a:xfrm>
            <a:off x="2898775" y="6356350"/>
            <a:ext cx="4265613" cy="365125"/>
          </a:xfrm>
        </p:spPr>
        <p:txBody>
          <a:bodyPr/>
          <a:lstStyle>
            <a:lvl1pPr>
              <a:defRPr/>
            </a:lvl1pPr>
          </a:lstStyle>
          <a:p>
            <a:pPr>
              <a:defRPr/>
            </a:pPr>
            <a:r>
              <a:rPr lang="fi-FI"/>
              <a:t>Rakenduste loomise ja programmeerimise alused</a:t>
            </a:r>
            <a:endParaRPr lang="et-EE" dirty="0"/>
          </a:p>
        </p:txBody>
      </p:sp>
      <p:sp>
        <p:nvSpPr>
          <p:cNvPr id="7" name="Slide Number Placeholder 6"/>
          <p:cNvSpPr>
            <a:spLocks noGrp="1"/>
          </p:cNvSpPr>
          <p:nvPr>
            <p:ph type="sldNum" sz="quarter" idx="12"/>
          </p:nvPr>
        </p:nvSpPr>
        <p:spPr/>
        <p:txBody>
          <a:bodyPr/>
          <a:lstStyle>
            <a:lvl1pPr>
              <a:defRPr/>
            </a:lvl1pPr>
          </a:lstStyle>
          <a:p>
            <a:pPr>
              <a:defRPr/>
            </a:pPr>
            <a:fld id="{6F88EBF4-65BA-49D7-BD35-EFC8B03AED8B}" type="slidenum">
              <a:rPr lang="et-EE"/>
              <a:pPr>
                <a:defRPr/>
              </a:pPr>
              <a:t>‹#›</a:t>
            </a:fld>
            <a:endParaRPr lang="et-EE"/>
          </a:p>
        </p:txBody>
      </p:sp>
    </p:spTree>
    <p:extLst>
      <p:ext uri="{BB962C8B-B14F-4D97-AF65-F5344CB8AC3E}">
        <p14:creationId xmlns:p14="http://schemas.microsoft.com/office/powerpoint/2010/main" xmlns="" val="104925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8A494AB1-6D12-45D5-9996-F5E46DD9D9BC}" type="datetime1">
              <a:rPr lang="et-EE"/>
              <a:pPr>
                <a:defRPr/>
              </a:pPr>
              <a:t>31.12.2012</a:t>
            </a:fld>
            <a:endParaRPr lang="et-EE" dirty="0"/>
          </a:p>
        </p:txBody>
      </p:sp>
      <p:sp>
        <p:nvSpPr>
          <p:cNvPr id="8" name="Footer Placeholder 2"/>
          <p:cNvSpPr>
            <a:spLocks noGrp="1"/>
          </p:cNvSpPr>
          <p:nvPr>
            <p:ph type="ftr" sz="quarter" idx="11"/>
          </p:nvPr>
        </p:nvSpPr>
        <p:spPr/>
        <p:txBody>
          <a:bodyPr/>
          <a:lstStyle>
            <a:lvl1pPr>
              <a:defRPr/>
            </a:lvl1pPr>
          </a:lstStyle>
          <a:p>
            <a:pPr>
              <a:defRPr/>
            </a:pPr>
            <a:r>
              <a:rPr lang="fi-FI"/>
              <a:t>Rakenduste loomise ja programmeerimise alused</a:t>
            </a:r>
            <a:endParaRPr lang="et-EE" dirty="0"/>
          </a:p>
        </p:txBody>
      </p:sp>
      <p:sp>
        <p:nvSpPr>
          <p:cNvPr id="9" name="Slide Number Placeholder 22"/>
          <p:cNvSpPr>
            <a:spLocks noGrp="1"/>
          </p:cNvSpPr>
          <p:nvPr>
            <p:ph type="sldNum" sz="quarter" idx="12"/>
          </p:nvPr>
        </p:nvSpPr>
        <p:spPr/>
        <p:txBody>
          <a:bodyPr/>
          <a:lstStyle>
            <a:lvl1pPr>
              <a:defRPr/>
            </a:lvl1pPr>
          </a:lstStyle>
          <a:p>
            <a:pPr>
              <a:defRPr/>
            </a:pPr>
            <a:fld id="{A16CE26E-09B7-4225-939F-2730450A12B7}" type="slidenum">
              <a:rPr lang="et-EE"/>
              <a:pPr>
                <a:defRPr/>
              </a:pPr>
              <a:t>‹#›</a:t>
            </a:fld>
            <a:endParaRPr lang="et-EE"/>
          </a:p>
        </p:txBody>
      </p:sp>
    </p:spTree>
    <p:extLst>
      <p:ext uri="{BB962C8B-B14F-4D97-AF65-F5344CB8AC3E}">
        <p14:creationId xmlns:p14="http://schemas.microsoft.com/office/powerpoint/2010/main" xmlns="" val="131540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7380288" y="6356350"/>
            <a:ext cx="1309687" cy="365125"/>
          </a:xfrm>
        </p:spPr>
        <p:txBody>
          <a:bodyPr/>
          <a:lstStyle>
            <a:lvl1pPr>
              <a:defRPr/>
            </a:lvl1pPr>
          </a:lstStyle>
          <a:p>
            <a:pPr>
              <a:defRPr/>
            </a:pPr>
            <a:fld id="{4B2C7C0B-12E0-46C4-9DCA-7598302624A3}" type="datetime1">
              <a:rPr lang="et-EE"/>
              <a:pPr>
                <a:defRPr/>
              </a:pPr>
              <a:t>31.12.2012</a:t>
            </a:fld>
            <a:endParaRPr lang="et-EE" dirty="0"/>
          </a:p>
        </p:txBody>
      </p:sp>
      <p:sp>
        <p:nvSpPr>
          <p:cNvPr id="4" name="Footer Placeholder 3"/>
          <p:cNvSpPr>
            <a:spLocks noGrp="1"/>
          </p:cNvSpPr>
          <p:nvPr>
            <p:ph type="ftr" sz="quarter" idx="11"/>
          </p:nvPr>
        </p:nvSpPr>
        <p:spPr>
          <a:xfrm>
            <a:off x="2627313" y="6356350"/>
            <a:ext cx="3776662" cy="365125"/>
          </a:xfrm>
        </p:spPr>
        <p:txBody>
          <a:bodyPr/>
          <a:lstStyle>
            <a:lvl1pPr algn="ctr">
              <a:defRPr/>
            </a:lvl1pPr>
          </a:lstStyle>
          <a:p>
            <a:pPr>
              <a:defRPr/>
            </a:pPr>
            <a:r>
              <a:rPr lang="fi-FI"/>
              <a:t>Rakenduste loomise ja programmeerimise alused</a:t>
            </a:r>
            <a:endParaRPr lang="et-EE" dirty="0"/>
          </a:p>
        </p:txBody>
      </p:sp>
      <p:sp>
        <p:nvSpPr>
          <p:cNvPr id="5" name="Slide Number Placeholder 4"/>
          <p:cNvSpPr>
            <a:spLocks noGrp="1"/>
          </p:cNvSpPr>
          <p:nvPr>
            <p:ph type="sldNum" sz="quarter" idx="12"/>
          </p:nvPr>
        </p:nvSpPr>
        <p:spPr/>
        <p:txBody>
          <a:bodyPr/>
          <a:lstStyle>
            <a:lvl1pPr>
              <a:defRPr/>
            </a:lvl1pPr>
          </a:lstStyle>
          <a:p>
            <a:pPr>
              <a:defRPr/>
            </a:pPr>
            <a:fld id="{BD74DF87-0316-491F-A9B6-F9FBBED7A7B7}" type="slidenum">
              <a:rPr lang="et-EE"/>
              <a:pPr>
                <a:defRPr/>
              </a:pPr>
              <a:t>‹#›</a:t>
            </a:fld>
            <a:endParaRPr lang="et-EE"/>
          </a:p>
        </p:txBody>
      </p:sp>
    </p:spTree>
    <p:extLst>
      <p:ext uri="{BB962C8B-B14F-4D97-AF65-F5344CB8AC3E}">
        <p14:creationId xmlns:p14="http://schemas.microsoft.com/office/powerpoint/2010/main" xmlns="" val="272844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8"/>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xmlns="">
                <a:noFill/>
              </a14:hiddenFill>
            </a:ext>
          </a:extLst>
        </p:spPr>
        <p:txBody>
          <a:bodyPr/>
          <a:lstStyle/>
          <a:p>
            <a:endParaRPr lang="et-EE"/>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FA11E932-BA32-4CE4-91CD-0ECA520ABD9B}" type="datetime1">
              <a:rPr lang="et-EE"/>
              <a:pPr>
                <a:defRPr/>
              </a:pPr>
              <a:t>31.12.2012</a:t>
            </a:fld>
            <a:endParaRPr lang="et-EE"/>
          </a:p>
        </p:txBody>
      </p:sp>
      <p:sp>
        <p:nvSpPr>
          <p:cNvPr id="5" name="Footer Placeholder 2"/>
          <p:cNvSpPr>
            <a:spLocks noGrp="1"/>
          </p:cNvSpPr>
          <p:nvPr>
            <p:ph type="ftr" sz="quarter" idx="11"/>
          </p:nvPr>
        </p:nvSpPr>
        <p:spPr/>
        <p:txBody>
          <a:bodyPr/>
          <a:lstStyle>
            <a:lvl1pPr>
              <a:defRPr/>
            </a:lvl1pPr>
          </a:lstStyle>
          <a:p>
            <a:pPr>
              <a:defRPr/>
            </a:pPr>
            <a:r>
              <a:rPr lang="fi-FI"/>
              <a:t>Rakenduste loomise ja programmeerimise alused</a:t>
            </a:r>
            <a:endParaRPr lang="et-EE"/>
          </a:p>
        </p:txBody>
      </p:sp>
      <p:sp>
        <p:nvSpPr>
          <p:cNvPr id="6" name="Slide Number Placeholder 3"/>
          <p:cNvSpPr>
            <a:spLocks noGrp="1"/>
          </p:cNvSpPr>
          <p:nvPr>
            <p:ph type="sldNum" sz="quarter" idx="12"/>
          </p:nvPr>
        </p:nvSpPr>
        <p:spPr/>
        <p:txBody>
          <a:bodyPr/>
          <a:lstStyle>
            <a:lvl1pPr>
              <a:defRPr/>
            </a:lvl1pPr>
          </a:lstStyle>
          <a:p>
            <a:pPr>
              <a:defRPr/>
            </a:pPr>
            <a:fld id="{FE833E80-F859-43E7-9391-A990404C32F9}" type="slidenum">
              <a:rPr lang="et-EE"/>
              <a:pPr>
                <a:defRPr/>
              </a:pPr>
              <a:t>‹#›</a:t>
            </a:fld>
            <a:endParaRPr lang="et-EE"/>
          </a:p>
        </p:txBody>
      </p:sp>
    </p:spTree>
    <p:extLst>
      <p:ext uri="{BB962C8B-B14F-4D97-AF65-F5344CB8AC3E}">
        <p14:creationId xmlns:p14="http://schemas.microsoft.com/office/powerpoint/2010/main" xmlns="" val="2365855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8"/>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xmlns="">
                <a:noFill/>
              </a14:hiddenFill>
            </a:ext>
          </a:extLst>
        </p:spPr>
        <p:txBody>
          <a:bodyPr/>
          <a:lstStyle/>
          <a:p>
            <a:endParaRPr lang="et-EE"/>
          </a:p>
        </p:txBody>
      </p:sp>
      <p:sp>
        <p:nvSpPr>
          <p:cNvPr id="6" name="Straight Connector 9"/>
          <p:cNvSpPr>
            <a:spLocks noChangeShapeType="1"/>
          </p:cNvSpPr>
          <p:nvPr/>
        </p:nvSpPr>
        <p:spPr bwMode="auto">
          <a:xfrm rot="5400000">
            <a:off x="3160712" y="3324226"/>
            <a:ext cx="603567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xmlns="">
                <a:noFill/>
              </a14:hiddenFill>
            </a:ext>
          </a:extLst>
        </p:spPr>
        <p:txBody>
          <a:bodyPr/>
          <a:lstStyle/>
          <a:p>
            <a:endParaRPr lang="et-EE"/>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fld id="{392F97AA-8826-43E6-BEE1-5FC0F230E1B5}" type="datetime1">
              <a:rPr lang="et-EE"/>
              <a:pPr>
                <a:defRPr/>
              </a:pPr>
              <a:t>31.12.2012</a:t>
            </a:fld>
            <a:endParaRPr lang="et-EE"/>
          </a:p>
        </p:txBody>
      </p:sp>
      <p:sp>
        <p:nvSpPr>
          <p:cNvPr id="9" name="Footer Placeholder 5"/>
          <p:cNvSpPr>
            <a:spLocks noGrp="1"/>
          </p:cNvSpPr>
          <p:nvPr>
            <p:ph type="ftr" sz="quarter" idx="11"/>
          </p:nvPr>
        </p:nvSpPr>
        <p:spPr/>
        <p:txBody>
          <a:bodyPr/>
          <a:lstStyle>
            <a:lvl1pPr>
              <a:defRPr/>
            </a:lvl1pPr>
          </a:lstStyle>
          <a:p>
            <a:pPr>
              <a:defRPr/>
            </a:pPr>
            <a:r>
              <a:rPr lang="fi-FI"/>
              <a:t>Rakenduste loomise ja programmeerimise alused</a:t>
            </a:r>
            <a:endParaRPr lang="et-EE"/>
          </a:p>
        </p:txBody>
      </p:sp>
      <p:sp>
        <p:nvSpPr>
          <p:cNvPr id="10" name="Slide Number Placeholder 6"/>
          <p:cNvSpPr>
            <a:spLocks noGrp="1"/>
          </p:cNvSpPr>
          <p:nvPr>
            <p:ph type="sldNum" sz="quarter" idx="12"/>
          </p:nvPr>
        </p:nvSpPr>
        <p:spPr/>
        <p:txBody>
          <a:bodyPr/>
          <a:lstStyle>
            <a:lvl1pPr>
              <a:defRPr/>
            </a:lvl1pPr>
          </a:lstStyle>
          <a:p>
            <a:pPr>
              <a:defRPr/>
            </a:pPr>
            <a:fld id="{A00B10E3-5123-465A-8859-8EFA5CCE71BE}" type="slidenum">
              <a:rPr lang="et-EE"/>
              <a:pPr>
                <a:defRPr/>
              </a:pPr>
              <a:t>‹#›</a:t>
            </a:fld>
            <a:endParaRPr lang="et-EE"/>
          </a:p>
        </p:txBody>
      </p:sp>
    </p:spTree>
    <p:extLst>
      <p:ext uri="{BB962C8B-B14F-4D97-AF65-F5344CB8AC3E}">
        <p14:creationId xmlns:p14="http://schemas.microsoft.com/office/powerpoint/2010/main" xmlns="" val="930339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8"/>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xmlns="">
                <a:noFill/>
              </a14:hiddenFill>
            </a:ext>
          </a:extLst>
        </p:spPr>
        <p:txBody>
          <a:bodyPr/>
          <a:lstStyle/>
          <a:p>
            <a:endParaRPr lang="et-EE"/>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CFED62AE-6F00-4CA9-A5B8-6CE40A90684C}" type="datetime1">
              <a:rPr lang="et-EE"/>
              <a:pPr>
                <a:defRPr/>
              </a:pPr>
              <a:t>31.12.2012</a:t>
            </a:fld>
            <a:endParaRPr lang="et-EE"/>
          </a:p>
        </p:txBody>
      </p:sp>
      <p:sp>
        <p:nvSpPr>
          <p:cNvPr id="9" name="Footer Placeholder 5"/>
          <p:cNvSpPr>
            <a:spLocks noGrp="1"/>
          </p:cNvSpPr>
          <p:nvPr>
            <p:ph type="ftr" sz="quarter" idx="11"/>
          </p:nvPr>
        </p:nvSpPr>
        <p:spPr/>
        <p:txBody>
          <a:bodyPr/>
          <a:lstStyle>
            <a:lvl1pPr>
              <a:defRPr/>
            </a:lvl1pPr>
          </a:lstStyle>
          <a:p>
            <a:pPr>
              <a:defRPr/>
            </a:pPr>
            <a:r>
              <a:rPr lang="fi-FI"/>
              <a:t>Rakenduste loomise ja programmeerimise alused</a:t>
            </a:r>
            <a:endParaRPr lang="et-EE"/>
          </a:p>
        </p:txBody>
      </p:sp>
      <p:sp>
        <p:nvSpPr>
          <p:cNvPr id="10" name="Slide Number Placeholder 6"/>
          <p:cNvSpPr>
            <a:spLocks noGrp="1"/>
          </p:cNvSpPr>
          <p:nvPr>
            <p:ph type="sldNum" sz="quarter" idx="12"/>
          </p:nvPr>
        </p:nvSpPr>
        <p:spPr/>
        <p:txBody>
          <a:bodyPr/>
          <a:lstStyle>
            <a:lvl1pPr>
              <a:defRPr/>
            </a:lvl1pPr>
          </a:lstStyle>
          <a:p>
            <a:pPr>
              <a:defRPr/>
            </a:pPr>
            <a:fld id="{11DB350C-4FE0-405A-A7AF-3D189F313C57}" type="slidenum">
              <a:rPr lang="et-EE"/>
              <a:pPr>
                <a:defRPr/>
              </a:pPr>
              <a:t>‹#›</a:t>
            </a:fld>
            <a:endParaRPr lang="et-EE"/>
          </a:p>
        </p:txBody>
      </p:sp>
    </p:spTree>
    <p:extLst>
      <p:ext uri="{BB962C8B-B14F-4D97-AF65-F5344CB8AC3E}">
        <p14:creationId xmlns:p14="http://schemas.microsoft.com/office/powerpoint/2010/main" xmlns="" val="113981990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7524750" y="6356350"/>
            <a:ext cx="116522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defRPr>
            </a:lvl1pPr>
          </a:lstStyle>
          <a:p>
            <a:pPr>
              <a:defRPr/>
            </a:pPr>
            <a:fld id="{17D1B47A-C363-45AD-AD27-C50A6462822E}" type="datetime1">
              <a:rPr lang="et-EE"/>
              <a:pPr>
                <a:defRPr/>
              </a:pPr>
              <a:t>31.12.2012</a:t>
            </a:fld>
            <a:endParaRPr lang="et-EE" dirty="0"/>
          </a:p>
        </p:txBody>
      </p:sp>
      <p:sp>
        <p:nvSpPr>
          <p:cNvPr id="3" name="Footer Placeholder 2"/>
          <p:cNvSpPr>
            <a:spLocks noGrp="1"/>
          </p:cNvSpPr>
          <p:nvPr>
            <p:ph type="ftr" sz="quarter" idx="3"/>
          </p:nvPr>
        </p:nvSpPr>
        <p:spPr>
          <a:xfrm>
            <a:off x="2700338" y="6356350"/>
            <a:ext cx="4751387" cy="365125"/>
          </a:xfrm>
          <a:prstGeom prst="rect">
            <a:avLst/>
          </a:prstGeom>
        </p:spPr>
        <p:txBody>
          <a:bodyPr vert="horz"/>
          <a:lstStyle>
            <a:lvl1pPr algn="ctr" eaLnBrk="1" fontAlgn="auto" latinLnBrk="0" hangingPunct="1">
              <a:spcBef>
                <a:spcPts val="0"/>
              </a:spcBef>
              <a:spcAft>
                <a:spcPts val="0"/>
              </a:spcAft>
              <a:defRPr kumimoji="0" sz="1400">
                <a:solidFill>
                  <a:schemeClr val="tx2"/>
                </a:solidFill>
                <a:latin typeface="+mn-lt"/>
              </a:defRPr>
            </a:lvl1pPr>
          </a:lstStyle>
          <a:p>
            <a:pPr>
              <a:defRPr/>
            </a:pPr>
            <a:r>
              <a:rPr lang="fi-FI"/>
              <a:t>Rakenduste loomise ja programmeerimise alused</a:t>
            </a:r>
            <a:endParaRPr lang="et-EE" dirty="0"/>
          </a:p>
        </p:txBody>
      </p:sp>
      <p:sp>
        <p:nvSpPr>
          <p:cNvPr id="23" name="Slide Number Placeholder 22"/>
          <p:cNvSpPr>
            <a:spLocks noGrp="1"/>
          </p:cNvSpPr>
          <p:nvPr>
            <p:ph type="sldNum" sz="quarter" idx="4"/>
          </p:nvPr>
        </p:nvSpPr>
        <p:spPr>
          <a:xfrm>
            <a:off x="468313" y="6356350"/>
            <a:ext cx="2125662"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defRPr>
            </a:lvl1pPr>
          </a:lstStyle>
          <a:p>
            <a:pPr>
              <a:defRPr/>
            </a:pPr>
            <a:fld id="{410951A7-F696-4552-9260-C1F7FF18A009}" type="slidenum">
              <a:rPr lang="et-EE"/>
              <a:pPr>
                <a:defRPr/>
              </a:pPr>
              <a:t>‹#›</a:t>
            </a:fld>
            <a:endParaRPr lang="et-EE"/>
          </a:p>
        </p:txBody>
      </p:sp>
      <p:sp>
        <p:nvSpPr>
          <p:cNvPr id="1031" name="Straight Connector 27"/>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xmlns="">
                <a:noFill/>
              </a14:hiddenFill>
            </a:ext>
          </a:extLst>
        </p:spPr>
        <p:txBody>
          <a:bodyPr/>
          <a:lstStyle/>
          <a:p>
            <a:endParaRPr lang="et-EE"/>
          </a:p>
        </p:txBody>
      </p:sp>
      <p:sp>
        <p:nvSpPr>
          <p:cNvPr id="1032" name="Straight Connector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xmlns="">
                <a:noFill/>
              </a14:hiddenFill>
            </a:ext>
          </a:extLst>
        </p:spPr>
        <p:txBody>
          <a:bodyPr/>
          <a:lstStyle/>
          <a:p>
            <a:endParaRPr lang="et-EE"/>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1" r:id="rId5"/>
    <p:sldLayoutId id="2147483807" r:id="rId6"/>
    <p:sldLayoutId id="2147483808" r:id="rId7"/>
    <p:sldLayoutId id="2147483809" r:id="rId8"/>
    <p:sldLayoutId id="2147483810" r:id="rId9"/>
    <p:sldLayoutId id="2147483802" r:id="rId10"/>
    <p:sldLayoutId id="2147483811" r:id="rId11"/>
  </p:sldLayoutIdLst>
  <p:hf hdr="0" dt="0"/>
  <p:txStyles>
    <p:titleStyle>
      <a:lvl1pPr algn="l" rtl="0" eaLnBrk="0" fontAlgn="base" hangingPunct="0">
        <a:spcBef>
          <a:spcPct val="0"/>
        </a:spcBef>
        <a:spcAft>
          <a:spcPct val="0"/>
        </a:spcAft>
        <a:defRPr sz="3200" kern="1200">
          <a:solidFill>
            <a:srgbClr val="E56415"/>
          </a:solidFill>
          <a:latin typeface="+mj-lt"/>
          <a:ea typeface="+mj-ea"/>
          <a:cs typeface="+mj-cs"/>
        </a:defRPr>
      </a:lvl1pPr>
      <a:lvl2pPr algn="l" rtl="0" eaLnBrk="0" fontAlgn="base" hangingPunct="0">
        <a:spcBef>
          <a:spcPct val="0"/>
        </a:spcBef>
        <a:spcAft>
          <a:spcPct val="0"/>
        </a:spcAft>
        <a:defRPr sz="3200">
          <a:solidFill>
            <a:srgbClr val="E56415"/>
          </a:solidFill>
          <a:latin typeface="Bookman Old Style" pitchFamily="18" charset="0"/>
        </a:defRPr>
      </a:lvl2pPr>
      <a:lvl3pPr algn="l" rtl="0" eaLnBrk="0" fontAlgn="base" hangingPunct="0">
        <a:spcBef>
          <a:spcPct val="0"/>
        </a:spcBef>
        <a:spcAft>
          <a:spcPct val="0"/>
        </a:spcAft>
        <a:defRPr sz="3200">
          <a:solidFill>
            <a:srgbClr val="E56415"/>
          </a:solidFill>
          <a:latin typeface="Bookman Old Style" pitchFamily="18" charset="0"/>
        </a:defRPr>
      </a:lvl3pPr>
      <a:lvl4pPr algn="l" rtl="0" eaLnBrk="0" fontAlgn="base" hangingPunct="0">
        <a:spcBef>
          <a:spcPct val="0"/>
        </a:spcBef>
        <a:spcAft>
          <a:spcPct val="0"/>
        </a:spcAft>
        <a:defRPr sz="3200">
          <a:solidFill>
            <a:srgbClr val="E56415"/>
          </a:solidFill>
          <a:latin typeface="Bookman Old Style" pitchFamily="18" charset="0"/>
        </a:defRPr>
      </a:lvl4pPr>
      <a:lvl5pPr algn="l" rtl="0" eaLnBrk="0" fontAlgn="base" hangingPunct="0">
        <a:spcBef>
          <a:spcPct val="0"/>
        </a:spcBef>
        <a:spcAft>
          <a:spcPct val="0"/>
        </a:spcAft>
        <a:defRPr sz="3200">
          <a:solidFill>
            <a:srgbClr val="E56415"/>
          </a:solidFill>
          <a:latin typeface="Bookman Old Style" pitchFamily="18" charset="0"/>
        </a:defRPr>
      </a:lvl5pPr>
      <a:lvl6pPr marL="457200" algn="l" rtl="0" fontAlgn="base">
        <a:spcBef>
          <a:spcPct val="0"/>
        </a:spcBef>
        <a:spcAft>
          <a:spcPct val="0"/>
        </a:spcAft>
        <a:defRPr sz="3200">
          <a:solidFill>
            <a:srgbClr val="E56415"/>
          </a:solidFill>
          <a:latin typeface="Bookman Old Style" pitchFamily="18" charset="0"/>
        </a:defRPr>
      </a:lvl6pPr>
      <a:lvl7pPr marL="914400" algn="l" rtl="0" fontAlgn="base">
        <a:spcBef>
          <a:spcPct val="0"/>
        </a:spcBef>
        <a:spcAft>
          <a:spcPct val="0"/>
        </a:spcAft>
        <a:defRPr sz="3200">
          <a:solidFill>
            <a:srgbClr val="E56415"/>
          </a:solidFill>
          <a:latin typeface="Bookman Old Style" pitchFamily="18" charset="0"/>
        </a:defRPr>
      </a:lvl7pPr>
      <a:lvl8pPr marL="1371600" algn="l" rtl="0" fontAlgn="base">
        <a:spcBef>
          <a:spcPct val="0"/>
        </a:spcBef>
        <a:spcAft>
          <a:spcPct val="0"/>
        </a:spcAft>
        <a:defRPr sz="3200">
          <a:solidFill>
            <a:srgbClr val="E56415"/>
          </a:solidFill>
          <a:latin typeface="Bookman Old Style" pitchFamily="18" charset="0"/>
        </a:defRPr>
      </a:lvl8pPr>
      <a:lvl9pPr marL="1828800" algn="l" rtl="0" fontAlgn="base">
        <a:spcBef>
          <a:spcPct val="0"/>
        </a:spcBef>
        <a:spcAft>
          <a:spcPct val="0"/>
        </a:spcAft>
        <a:defRPr sz="3200">
          <a:solidFill>
            <a:srgbClr val="E56415"/>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cratch.mit.edu/" TargetMode="External"/><Relationship Id="rId2" Type="http://schemas.openxmlformats.org/officeDocument/2006/relationships/hyperlink" Target="http://en.wikipedia.org/wiki/Scratch_(programming_language)" TargetMode="External"/><Relationship Id="rId1" Type="http://schemas.openxmlformats.org/officeDocument/2006/relationships/slideLayout" Target="../slideLayouts/slideLayout6.xml"/><Relationship Id="rId4" Type="http://schemas.openxmlformats.org/officeDocument/2006/relationships/hyperlink" Target="http://scratched.media.mit.edu/"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3.png"/><Relationship Id="rId1" Type="http://schemas.openxmlformats.org/officeDocument/2006/relationships/slideLayout" Target="../slideLayouts/slideLayout6.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6.xml"/><Relationship Id="rId4" Type="http://schemas.openxmlformats.org/officeDocument/2006/relationships/image" Target="../media/image19.png"/></Relationships>
</file>

<file path=ppt/slides/_rels/slide2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 Id="rId4" Type="http://schemas.openxmlformats.org/officeDocument/2006/relationships/image" Target="../media/image2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26.pn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37.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cratch.mit.edu/" TargetMode="External"/><Relationship Id="rId2" Type="http://schemas.openxmlformats.org/officeDocument/2006/relationships/hyperlink" Target="http://en.wikipedia.org/wiki/Scratch_(programming_languag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p:txBody>
          <a:bodyPr/>
          <a:lstStyle/>
          <a:p>
            <a:pPr eaLnBrk="1" hangingPunct="1"/>
            <a:r>
              <a:rPr lang="et-EE" smtClean="0"/>
              <a:t>Rakenduste loomise ja programmeerimise alused</a:t>
            </a:r>
          </a:p>
        </p:txBody>
      </p:sp>
      <p:pic>
        <p:nvPicPr>
          <p:cNvPr id="11267" name="Picture 4" descr="scatchi-logo.png"/>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95738" y="2852738"/>
            <a:ext cx="17145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268" name="Picture 5" descr="scratchcat_2.png"/>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16688" y="2349500"/>
            <a:ext cx="104775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Subtitle 6"/>
          <p:cNvSpPr>
            <a:spLocks noGrp="1"/>
          </p:cNvSpPr>
          <p:nvPr>
            <p:ph type="subTitle" idx="1"/>
          </p:nvPr>
        </p:nvSpPr>
        <p:spPr/>
        <p:txBody>
          <a:bodyPr/>
          <a:lstStyle/>
          <a:p>
            <a:pPr eaLnBrk="1" hangingPunct="1">
              <a:defRPr/>
            </a:pPr>
            <a:endParaRPr lang="et-EE" dirty="0"/>
          </a:p>
        </p:txBody>
      </p:sp>
      <p:pic>
        <p:nvPicPr>
          <p:cNvPr id="11270" name="Picture 7"/>
          <p:cNvPicPr>
            <a:picLocks noChangeAspect="1" noChangeArrowheads="1"/>
          </p:cNvPicPr>
          <p:nvPr/>
        </p:nvPicPr>
        <p:blipFill>
          <a:blip r:embed="rId4" cstate="print">
            <a:extLst>
              <a:ext uri="{28A0092B-C50C-407E-A947-70E740481C1C}">
                <a14:useLocalDpi xmlns:a14="http://schemas.microsoft.com/office/drawing/2010/main" xmlns="" val="0"/>
              </a:ext>
            </a:extLst>
          </a:blip>
          <a:srcRect t="17741"/>
          <a:stretch>
            <a:fillRect/>
          </a:stretch>
        </p:blipFill>
        <p:spPr bwMode="auto">
          <a:xfrm>
            <a:off x="2443163" y="1125538"/>
            <a:ext cx="4654550" cy="1223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t-EE" smtClean="0"/>
              <a:t>UML diagrammide elemendid</a:t>
            </a:r>
          </a:p>
        </p:txBody>
      </p:sp>
      <p:sp>
        <p:nvSpPr>
          <p:cNvPr id="20483" name="Footer Placeholder 2"/>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20484" name="Slide Number Placeholder 3"/>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15BF3DA9-7547-41A3-902A-7B6CE56E3914}" type="slidenum">
              <a:rPr lang="et-EE" smtClean="0"/>
              <a:pPr fontAlgn="base">
                <a:spcBef>
                  <a:spcPct val="0"/>
                </a:spcBef>
                <a:spcAft>
                  <a:spcPct val="0"/>
                </a:spcAft>
                <a:defRPr/>
              </a:pPr>
              <a:t>10</a:t>
            </a:fld>
            <a:endParaRPr lang="et-EE" smtClean="0"/>
          </a:p>
        </p:txBody>
      </p:sp>
      <p:graphicFrame>
        <p:nvGraphicFramePr>
          <p:cNvPr id="50" name="Table 49"/>
          <p:cNvGraphicFramePr>
            <a:graphicFrameLocks noGrp="1"/>
          </p:cNvGraphicFramePr>
          <p:nvPr/>
        </p:nvGraphicFramePr>
        <p:xfrm>
          <a:off x="539750" y="1412875"/>
          <a:ext cx="7993062" cy="5073963"/>
        </p:xfrm>
        <a:graphic>
          <a:graphicData uri="http://schemas.openxmlformats.org/drawingml/2006/table">
            <a:tbl>
              <a:tblPr/>
              <a:tblGrid>
                <a:gridCol w="1656220"/>
                <a:gridCol w="504067"/>
                <a:gridCol w="1836244"/>
                <a:gridCol w="93982"/>
                <a:gridCol w="93982"/>
                <a:gridCol w="1288232"/>
                <a:gridCol w="2520335"/>
              </a:tblGrid>
              <a:tr h="447015">
                <a:tc gridSpan="5">
                  <a:txBody>
                    <a:bodyPr/>
                    <a:lstStyle/>
                    <a:p>
                      <a:pPr>
                        <a:spcAft>
                          <a:spcPts val="0"/>
                        </a:spcAft>
                      </a:pPr>
                      <a:r>
                        <a:rPr lang="en-US" sz="1800" dirty="0">
                          <a:latin typeface="+mn-lt"/>
                          <a:ea typeface="Calibri"/>
                          <a:cs typeface="Times New Roman"/>
                        </a:rPr>
                        <a:t>  </a:t>
                      </a:r>
                      <a:r>
                        <a:rPr lang="et-EE" sz="1800" dirty="0" smtClean="0">
                          <a:latin typeface="+mn-lt"/>
                          <a:ea typeface="Calibri"/>
                          <a:cs typeface="Times New Roman"/>
                        </a:rPr>
                        <a:t>    - protsessi </a:t>
                      </a:r>
                      <a:r>
                        <a:rPr lang="et-EE" sz="1800" dirty="0">
                          <a:latin typeface="+mn-lt"/>
                          <a:ea typeface="Calibri"/>
                          <a:cs typeface="Times New Roman"/>
                        </a:rPr>
                        <a:t>(protseduuri, skripti) algus</a:t>
                      </a: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c gridSpan="2">
                  <a:txBody>
                    <a:bodyPr/>
                    <a:lstStyle/>
                    <a:p>
                      <a:pPr marL="342900" lvl="0" indent="-342900" algn="just">
                        <a:lnSpc>
                          <a:spcPct val="120000"/>
                        </a:lnSpc>
                        <a:spcAft>
                          <a:spcPts val="0"/>
                        </a:spcAft>
                        <a:buFont typeface="Symbol"/>
                        <a:buBlip>
                          <a:blip r:embed="rId2"/>
                        </a:buBlip>
                        <a:tabLst>
                          <a:tab pos="228600" algn="l"/>
                        </a:tabLst>
                      </a:pPr>
                      <a:r>
                        <a:rPr lang="et-EE" sz="1800" dirty="0" smtClean="0">
                          <a:latin typeface="+mn-lt"/>
                          <a:ea typeface="Calibri"/>
                          <a:cs typeface="Times New Roman"/>
                        </a:rPr>
                        <a:t>-  protsessi </a:t>
                      </a:r>
                      <a:r>
                        <a:rPr lang="et-EE" sz="1800" dirty="0">
                          <a:latin typeface="+mn-lt"/>
                          <a:ea typeface="Calibri"/>
                          <a:cs typeface="Times New Roman"/>
                        </a:rPr>
                        <a:t>lõpp (katkestus)</a:t>
                      </a:r>
                      <a:endParaRPr lang="et-EE" sz="1800" dirty="0">
                        <a:latin typeface="+mn-lt"/>
                        <a:ea typeface="Calibri"/>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t-EE"/>
                    </a:p>
                  </a:txBody>
                  <a:tcPr/>
                </a:tc>
              </a:tr>
              <a:tr h="705221">
                <a:tc gridSpan="2">
                  <a:txBody>
                    <a:bodyPr/>
                    <a:lstStyle/>
                    <a:p>
                      <a:pPr algn="just">
                        <a:lnSpc>
                          <a:spcPct val="120000"/>
                        </a:lnSpc>
                        <a:spcAft>
                          <a:spcPts val="600"/>
                        </a:spcAft>
                      </a:pPr>
                      <a:endParaRPr lang="et-EE" sz="1800">
                        <a:latin typeface="+mn-lt"/>
                        <a:ea typeface="Calibri"/>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t-EE"/>
                    </a:p>
                  </a:txBody>
                  <a:tcPr/>
                </a:tc>
                <a:tc gridSpan="5">
                  <a:txBody>
                    <a:bodyPr/>
                    <a:lstStyle/>
                    <a:p>
                      <a:pPr algn="just">
                        <a:lnSpc>
                          <a:spcPct val="120000"/>
                        </a:lnSpc>
                        <a:spcAft>
                          <a:spcPts val="0"/>
                        </a:spcAft>
                      </a:pPr>
                      <a:r>
                        <a:rPr lang="et-EE" sz="1800" dirty="0">
                          <a:latin typeface="+mn-lt"/>
                          <a:ea typeface="Calibri"/>
                        </a:rPr>
                        <a:t>Tegevusskeemide </a:t>
                      </a:r>
                      <a:r>
                        <a:rPr lang="et-EE" sz="1800" dirty="0" smtClean="0">
                          <a:latin typeface="+mn-lt"/>
                          <a:ea typeface="Calibri"/>
                        </a:rPr>
                        <a:t>põhielement</a:t>
                      </a:r>
                      <a:r>
                        <a:rPr lang="et-EE" sz="1800" baseline="0" dirty="0" smtClean="0">
                          <a:latin typeface="+mn-lt"/>
                          <a:ea typeface="Calibri"/>
                        </a:rPr>
                        <a:t> - t</a:t>
                      </a:r>
                      <a:r>
                        <a:rPr lang="et-EE" sz="1800" dirty="0" smtClean="0">
                          <a:latin typeface="+mn-lt"/>
                          <a:ea typeface="Calibri"/>
                        </a:rPr>
                        <a:t>äidetav </a:t>
                      </a:r>
                      <a:r>
                        <a:rPr lang="et-EE" sz="1800" dirty="0">
                          <a:latin typeface="+mn-lt"/>
                          <a:ea typeface="Calibri"/>
                        </a:rPr>
                        <a:t>tegevus. </a:t>
                      </a:r>
                    </a:p>
                    <a:p>
                      <a:pPr algn="just">
                        <a:lnSpc>
                          <a:spcPct val="120000"/>
                        </a:lnSpc>
                        <a:spcAft>
                          <a:spcPts val="0"/>
                        </a:spcAft>
                      </a:pPr>
                      <a:r>
                        <a:rPr lang="et-EE" sz="1800" dirty="0" smtClean="0">
                          <a:latin typeface="+mn-lt"/>
                          <a:ea typeface="Calibri"/>
                        </a:rPr>
                        <a:t>võib </a:t>
                      </a:r>
                      <a:r>
                        <a:rPr lang="et-EE" sz="1800" dirty="0">
                          <a:latin typeface="+mn-lt"/>
                          <a:ea typeface="Calibri"/>
                        </a:rPr>
                        <a:t>esitada erineva </a:t>
                      </a:r>
                      <a:r>
                        <a:rPr lang="et-EE" sz="1800" dirty="0" smtClean="0">
                          <a:latin typeface="+mn-lt"/>
                          <a:ea typeface="Calibri"/>
                        </a:rPr>
                        <a:t>detailsusastmega</a:t>
                      </a:r>
                      <a:endParaRPr lang="et-EE" sz="1800" dirty="0">
                        <a:latin typeface="+mn-lt"/>
                        <a:ea typeface="Calibri"/>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r>
              <a:tr h="576118">
                <a:tc gridSpan="2">
                  <a:txBody>
                    <a:bodyPr/>
                    <a:lstStyle/>
                    <a:p>
                      <a:pPr algn="just">
                        <a:lnSpc>
                          <a:spcPct val="120000"/>
                        </a:lnSpc>
                        <a:spcAft>
                          <a:spcPts val="600"/>
                        </a:spcAft>
                      </a:pPr>
                      <a:endParaRPr lang="et-EE" sz="1800" dirty="0">
                        <a:latin typeface="+mn-lt"/>
                        <a:ea typeface="Calibri"/>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t-EE"/>
                    </a:p>
                  </a:txBody>
                  <a:tcPr/>
                </a:tc>
                <a:tc gridSpan="5">
                  <a:txBody>
                    <a:bodyPr/>
                    <a:lstStyle/>
                    <a:p>
                      <a:r>
                        <a:rPr lang="et-EE" sz="1800" kern="1200" dirty="0" smtClean="0">
                          <a:solidFill>
                            <a:schemeClr val="tx1"/>
                          </a:solidFill>
                          <a:latin typeface="+mn-lt"/>
                          <a:ea typeface="+mn-ea"/>
                          <a:cs typeface="+mn-cs"/>
                        </a:rPr>
                        <a:t>Siire</a:t>
                      </a:r>
                      <a:r>
                        <a:rPr lang="et-EE" sz="1800" kern="1200" baseline="0" dirty="0" smtClean="0">
                          <a:solidFill>
                            <a:schemeClr val="tx1"/>
                          </a:solidFill>
                          <a:latin typeface="+mn-lt"/>
                          <a:ea typeface="+mn-ea"/>
                          <a:cs typeface="+mn-cs"/>
                        </a:rPr>
                        <a:t> </a:t>
                      </a:r>
                      <a:r>
                        <a:rPr lang="et-EE" sz="1800" kern="1200" dirty="0" smtClean="0">
                          <a:solidFill>
                            <a:schemeClr val="tx1"/>
                          </a:solidFill>
                          <a:latin typeface="+mn-lt"/>
                          <a:ea typeface="+mn-ea"/>
                          <a:cs typeface="+mn-cs"/>
                        </a:rPr>
                        <a:t>näitab järgmist tegevust. </a:t>
                      </a: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r>
              <a:tr h="1152236">
                <a:tc>
                  <a:txBody>
                    <a:bodyPr/>
                    <a:lstStyle/>
                    <a:p>
                      <a:pPr algn="just">
                        <a:lnSpc>
                          <a:spcPct val="120000"/>
                        </a:lnSpc>
                        <a:spcAft>
                          <a:spcPts val="600"/>
                        </a:spcAft>
                      </a:pPr>
                      <a:endParaRPr lang="et-EE" sz="1800" dirty="0">
                        <a:latin typeface="+mn-lt"/>
                        <a:ea typeface="Calibri"/>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r>
                        <a:rPr lang="et-EE" sz="1800" kern="1200" dirty="0" smtClean="0">
                          <a:solidFill>
                            <a:schemeClr val="tx1"/>
                          </a:solidFill>
                          <a:latin typeface="+mn-lt"/>
                          <a:ea typeface="+mn-ea"/>
                          <a:cs typeface="+mn-cs"/>
                        </a:rPr>
                        <a:t>Hargnemine </a:t>
                      </a:r>
                    </a:p>
                    <a:p>
                      <a:r>
                        <a:rPr lang="et-EE" sz="1800" kern="1200" dirty="0" smtClean="0">
                          <a:solidFill>
                            <a:schemeClr val="tx1"/>
                          </a:solidFill>
                          <a:latin typeface="+mn-lt"/>
                          <a:ea typeface="+mn-ea"/>
                          <a:cs typeface="+mn-cs"/>
                        </a:rPr>
                        <a:t>tüüpiliselt üks sisend ja mitu väljundit</a:t>
                      </a:r>
                      <a:br>
                        <a:rPr lang="et-EE" sz="1800" kern="1200" dirty="0" smtClean="0">
                          <a:solidFill>
                            <a:schemeClr val="tx1"/>
                          </a:solidFill>
                          <a:latin typeface="+mn-lt"/>
                          <a:ea typeface="+mn-ea"/>
                          <a:cs typeface="+mn-cs"/>
                        </a:rPr>
                      </a:br>
                      <a:r>
                        <a:rPr lang="et-EE" sz="1800" kern="1200" dirty="0" smtClean="0">
                          <a:solidFill>
                            <a:schemeClr val="tx1"/>
                          </a:solidFill>
                          <a:latin typeface="+mn-lt"/>
                          <a:ea typeface="+mn-ea"/>
                          <a:cs typeface="+mn-cs"/>
                        </a:rPr>
                        <a:t>t1, t2, t3 – tingimused.</a:t>
                      </a:r>
                      <a:endParaRPr lang="et-EE" sz="1800" dirty="0">
                        <a:latin typeface="+mn-lt"/>
                        <a:ea typeface="Calibri"/>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t-EE" sz="1800" kern="1200" dirty="0" smtClean="0">
                        <a:solidFill>
                          <a:schemeClr val="tx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just">
                        <a:lnSpc>
                          <a:spcPct val="120000"/>
                        </a:lnSpc>
                        <a:spcAft>
                          <a:spcPts val="600"/>
                        </a:spcAft>
                      </a:pPr>
                      <a:endParaRPr lang="et-EE" sz="1800" dirty="0">
                        <a:latin typeface="+mn-lt"/>
                        <a:ea typeface="Calibri"/>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t-EE"/>
                    </a:p>
                  </a:txBody>
                  <a:tcPr/>
                </a:tc>
                <a:tc hMerge="1">
                  <a:txBody>
                    <a:bodyPr/>
                    <a:lstStyle/>
                    <a:p>
                      <a:endParaRPr lang="et-EE"/>
                    </a:p>
                  </a:txBody>
                  <a:tcPr/>
                </a:tc>
                <a:tc>
                  <a:txBody>
                    <a:bodyPr/>
                    <a:lstStyle/>
                    <a:p>
                      <a:r>
                        <a:rPr lang="et-EE" sz="1800" kern="1200" dirty="0" smtClean="0">
                          <a:solidFill>
                            <a:schemeClr val="tx1"/>
                          </a:solidFill>
                          <a:latin typeface="+mn-lt"/>
                          <a:ea typeface="+mn-ea"/>
                          <a:cs typeface="+mn-cs"/>
                        </a:rPr>
                        <a:t>Ühinemine </a:t>
                      </a:r>
                    </a:p>
                    <a:p>
                      <a:r>
                        <a:rPr lang="et-EE" sz="1800" kern="1200" dirty="0" smtClean="0">
                          <a:solidFill>
                            <a:schemeClr val="tx1"/>
                          </a:solidFill>
                          <a:latin typeface="+mn-lt"/>
                          <a:ea typeface="+mn-ea"/>
                          <a:cs typeface="+mn-cs"/>
                        </a:rPr>
                        <a:t>tüüpiliselt mitu sisendid</a:t>
                      </a:r>
                    </a:p>
                    <a:p>
                      <a:r>
                        <a:rPr lang="et-EE" sz="1800" kern="1200" dirty="0" smtClean="0">
                          <a:solidFill>
                            <a:schemeClr val="tx1"/>
                          </a:solidFill>
                          <a:latin typeface="+mn-lt"/>
                          <a:ea typeface="+mn-ea"/>
                          <a:cs typeface="+mn-cs"/>
                        </a:rPr>
                        <a:t> ja üks väljund.</a:t>
                      </a: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72384">
                <a:tc gridSpan="4">
                  <a:txBody>
                    <a:bodyPr/>
                    <a:lstStyle/>
                    <a:p>
                      <a:pPr algn="just">
                        <a:lnSpc>
                          <a:spcPct val="120000"/>
                        </a:lnSpc>
                        <a:spcAft>
                          <a:spcPts val="600"/>
                        </a:spcAft>
                      </a:pPr>
                      <a:endParaRPr lang="et-EE" sz="1800" dirty="0">
                        <a:latin typeface="+mn-lt"/>
                        <a:ea typeface="Calibri"/>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t-EE" sz="1800" dirty="0">
                        <a:latin typeface="+mn-lt"/>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t-EE"/>
                    </a:p>
                  </a:txBody>
                  <a:tcPr/>
                </a:tc>
                <a:tc hMerge="1">
                  <a:txBody>
                    <a:bodyPr/>
                    <a:lstStyle/>
                    <a:p>
                      <a:pPr algn="just">
                        <a:lnSpc>
                          <a:spcPct val="120000"/>
                        </a:lnSpc>
                        <a:spcAft>
                          <a:spcPts val="600"/>
                        </a:spcAft>
                      </a:pPr>
                      <a:endParaRPr lang="et-EE" sz="1800" dirty="0">
                        <a:latin typeface="+mn-lt"/>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just">
                        <a:lnSpc>
                          <a:spcPct val="120000"/>
                        </a:lnSpc>
                        <a:spcAft>
                          <a:spcPts val="600"/>
                        </a:spcAft>
                      </a:pPr>
                      <a:endParaRPr lang="et-EE" sz="1800" dirty="0">
                        <a:latin typeface="+mn-lt"/>
                        <a:ea typeface="Calibri"/>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t-EE"/>
                    </a:p>
                  </a:txBody>
                  <a:tcPr/>
                </a:tc>
                <a:tc hMerge="1">
                  <a:txBody>
                    <a:bodyPr/>
                    <a:lstStyle/>
                    <a:p>
                      <a:endParaRPr lang="et-EE" sz="1800" kern="1200" dirty="0" smtClean="0">
                        <a:solidFill>
                          <a:schemeClr val="tx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0512" name="Oval 50"/>
          <p:cNvSpPr>
            <a:spLocks noChangeAspect="1" noChangeArrowheads="1"/>
          </p:cNvSpPr>
          <p:nvPr/>
        </p:nvSpPr>
        <p:spPr bwMode="auto">
          <a:xfrm>
            <a:off x="673100" y="1535113"/>
            <a:ext cx="95250" cy="104775"/>
          </a:xfrm>
          <a:prstGeom prst="ellipse">
            <a:avLst/>
          </a:prstGeom>
          <a:solidFill>
            <a:srgbClr val="000000"/>
          </a:solidFill>
          <a:ln w="9525">
            <a:solidFill>
              <a:srgbClr val="000000"/>
            </a:solidFill>
            <a:round/>
            <a:headEnd/>
            <a:tailEnd/>
          </a:ln>
        </p:spPr>
        <p:txBody>
          <a:bodyPr/>
          <a:lstStyle/>
          <a:p>
            <a:endParaRPr lang="et-EE"/>
          </a:p>
        </p:txBody>
      </p:sp>
      <p:sp>
        <p:nvSpPr>
          <p:cNvPr id="20513" name="AutoShape 49"/>
          <p:cNvSpPr>
            <a:spLocks noChangeArrowheads="1"/>
          </p:cNvSpPr>
          <p:nvPr/>
        </p:nvSpPr>
        <p:spPr bwMode="auto">
          <a:xfrm>
            <a:off x="1109663" y="2058988"/>
            <a:ext cx="1295400" cy="360362"/>
          </a:xfrm>
          <a:prstGeom prst="roundRect">
            <a:avLst>
              <a:gd name="adj" fmla="val 50000"/>
            </a:avLst>
          </a:prstGeom>
          <a:solidFill>
            <a:srgbClr val="FFFFFF"/>
          </a:solidFill>
          <a:ln w="9525">
            <a:solidFill>
              <a:srgbClr val="000000"/>
            </a:solidFill>
            <a:round/>
            <a:headEnd/>
            <a:tailEnd/>
          </a:ln>
        </p:spPr>
        <p:txBody>
          <a:bodyPr lIns="0" tIns="10800" rIns="0" bIns="10800" anchor="ctr"/>
          <a:lstStyle/>
          <a:p>
            <a:pPr algn="ctr"/>
            <a:r>
              <a:rPr lang="et-EE"/>
              <a:t>Tegevus</a:t>
            </a:r>
          </a:p>
        </p:txBody>
      </p:sp>
      <p:grpSp>
        <p:nvGrpSpPr>
          <p:cNvPr id="20514" name="Group 80"/>
          <p:cNvGrpSpPr>
            <a:grpSpLocks/>
          </p:cNvGrpSpPr>
          <p:nvPr/>
        </p:nvGrpSpPr>
        <p:grpSpPr bwMode="auto">
          <a:xfrm>
            <a:off x="698500" y="2652713"/>
            <a:ext cx="1884363" cy="360362"/>
            <a:chOff x="971600" y="3717032"/>
            <a:chExt cx="1883512" cy="360834"/>
          </a:xfrm>
        </p:grpSpPr>
        <p:cxnSp>
          <p:nvCxnSpPr>
            <p:cNvPr id="55" name="Straight Arrow Connector 54"/>
            <p:cNvCxnSpPr/>
            <p:nvPr/>
          </p:nvCxnSpPr>
          <p:spPr>
            <a:xfrm>
              <a:off x="971600" y="3861683"/>
              <a:ext cx="576003" cy="15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rot="5400000">
              <a:off x="1680575" y="3896655"/>
              <a:ext cx="360834"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Elbow Connector 58"/>
            <p:cNvCxnSpPr/>
            <p:nvPr/>
          </p:nvCxnSpPr>
          <p:spPr>
            <a:xfrm>
              <a:off x="2134712" y="3717032"/>
              <a:ext cx="720400" cy="287713"/>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0515" name="Group 79"/>
          <p:cNvGrpSpPr>
            <a:grpSpLocks/>
          </p:cNvGrpSpPr>
          <p:nvPr/>
        </p:nvGrpSpPr>
        <p:grpSpPr bwMode="auto">
          <a:xfrm>
            <a:off x="5675313" y="2671763"/>
            <a:ext cx="2620962" cy="360362"/>
            <a:chOff x="5497304" y="3709496"/>
            <a:chExt cx="2621928" cy="360040"/>
          </a:xfrm>
        </p:grpSpPr>
        <p:sp>
          <p:nvSpPr>
            <p:cNvPr id="20533" name="AutoShape 49"/>
            <p:cNvSpPr>
              <a:spLocks noChangeArrowheads="1"/>
            </p:cNvSpPr>
            <p:nvPr/>
          </p:nvSpPr>
          <p:spPr bwMode="auto">
            <a:xfrm>
              <a:off x="5497304" y="3709496"/>
              <a:ext cx="1080120" cy="360040"/>
            </a:xfrm>
            <a:prstGeom prst="roundRect">
              <a:avLst>
                <a:gd name="adj" fmla="val 50000"/>
              </a:avLst>
            </a:prstGeom>
            <a:solidFill>
              <a:srgbClr val="FFFFFF"/>
            </a:solidFill>
            <a:ln w="9525">
              <a:solidFill>
                <a:srgbClr val="000000"/>
              </a:solidFill>
              <a:round/>
              <a:headEnd/>
              <a:tailEnd/>
            </a:ln>
          </p:spPr>
          <p:txBody>
            <a:bodyPr lIns="0" tIns="10800" rIns="0" bIns="10800" anchor="ctr"/>
            <a:lstStyle/>
            <a:p>
              <a:pPr algn="ctr"/>
              <a:r>
                <a:rPr lang="et-EE">
                  <a:latin typeface="Gill Sans MT" pitchFamily="34" charset="0"/>
                </a:rPr>
                <a:t>loe a, b</a:t>
              </a:r>
              <a:endParaRPr lang="et-EE"/>
            </a:p>
          </p:txBody>
        </p:sp>
        <p:sp>
          <p:nvSpPr>
            <p:cNvPr id="20534" name="AutoShape 49"/>
            <p:cNvSpPr>
              <a:spLocks noChangeArrowheads="1"/>
            </p:cNvSpPr>
            <p:nvPr/>
          </p:nvSpPr>
          <p:spPr bwMode="auto">
            <a:xfrm>
              <a:off x="7039112" y="3709496"/>
              <a:ext cx="1080120" cy="360040"/>
            </a:xfrm>
            <a:prstGeom prst="roundRect">
              <a:avLst>
                <a:gd name="adj" fmla="val 50000"/>
              </a:avLst>
            </a:prstGeom>
            <a:solidFill>
              <a:srgbClr val="FFFFFF"/>
            </a:solidFill>
            <a:ln w="9525">
              <a:solidFill>
                <a:srgbClr val="000000"/>
              </a:solidFill>
              <a:round/>
              <a:headEnd/>
              <a:tailEnd/>
            </a:ln>
          </p:spPr>
          <p:txBody>
            <a:bodyPr lIns="0" tIns="10800" rIns="0" bIns="10800" anchor="ctr"/>
            <a:lstStyle/>
            <a:p>
              <a:pPr algn="ctr"/>
              <a:r>
                <a:rPr lang="et-EE">
                  <a:latin typeface="Gill Sans MT" pitchFamily="34" charset="0"/>
                </a:rPr>
                <a:t>S = a • b</a:t>
              </a:r>
            </a:p>
          </p:txBody>
        </p:sp>
        <p:cxnSp>
          <p:nvCxnSpPr>
            <p:cNvPr id="63" name="Straight Arrow Connector 62"/>
            <p:cNvCxnSpPr>
              <a:stCxn id="20533" idx="3"/>
              <a:endCxn id="20534" idx="1"/>
            </p:cNvCxnSpPr>
            <p:nvPr/>
          </p:nvCxnSpPr>
          <p:spPr>
            <a:xfrm>
              <a:off x="6577202" y="3890309"/>
              <a:ext cx="462132" cy="158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0516" name="Group 63"/>
          <p:cNvGrpSpPr>
            <a:grpSpLocks/>
          </p:cNvGrpSpPr>
          <p:nvPr/>
        </p:nvGrpSpPr>
        <p:grpSpPr bwMode="auto">
          <a:xfrm>
            <a:off x="727075" y="3341688"/>
            <a:ext cx="1266825" cy="733425"/>
            <a:chOff x="0" y="0"/>
            <a:chExt cx="133" cy="77"/>
          </a:xfrm>
        </p:grpSpPr>
        <p:sp>
          <p:nvSpPr>
            <p:cNvPr id="20525" name="AutoShape 20"/>
            <p:cNvSpPr>
              <a:spLocks noChangeArrowheads="1"/>
            </p:cNvSpPr>
            <p:nvPr/>
          </p:nvSpPr>
          <p:spPr bwMode="auto">
            <a:xfrm>
              <a:off x="42" y="21"/>
              <a:ext cx="61" cy="22"/>
            </a:xfrm>
            <a:prstGeom prst="flowChartDecision">
              <a:avLst/>
            </a:prstGeom>
            <a:solidFill>
              <a:srgbClr val="CCFFFF"/>
            </a:solidFill>
            <a:ln w="9525">
              <a:solidFill>
                <a:srgbClr val="000000"/>
              </a:solidFill>
              <a:miter lim="800000"/>
              <a:headEnd/>
              <a:tailEnd/>
            </a:ln>
          </p:spPr>
          <p:txBody>
            <a:bodyPr/>
            <a:lstStyle/>
            <a:p>
              <a:endParaRPr lang="et-EE"/>
            </a:p>
          </p:txBody>
        </p:sp>
        <p:sp>
          <p:nvSpPr>
            <p:cNvPr id="20526" name="Line 21"/>
            <p:cNvSpPr>
              <a:spLocks noChangeShapeType="1"/>
            </p:cNvSpPr>
            <p:nvPr/>
          </p:nvSpPr>
          <p:spPr bwMode="auto">
            <a:xfrm>
              <a:off x="100" y="32"/>
              <a:ext cx="15" cy="21"/>
            </a:xfrm>
            <a:prstGeom prst="line">
              <a:avLst/>
            </a:prstGeom>
            <a:noFill/>
            <a:ln w="9525">
              <a:solidFill>
                <a:srgbClr val="000000"/>
              </a:solidFill>
              <a:round/>
              <a:headEnd/>
              <a:tailEnd type="arrow" w="sm" len="med"/>
            </a:ln>
            <a:extLst>
              <a:ext uri="{909E8E84-426E-40DD-AFC4-6F175D3DCCD1}">
                <a14:hiddenFill xmlns:a14="http://schemas.microsoft.com/office/drawing/2010/main" xmlns="">
                  <a:noFill/>
                </a14:hiddenFill>
              </a:ext>
            </a:extLst>
          </p:spPr>
          <p:txBody>
            <a:bodyPr/>
            <a:lstStyle/>
            <a:p>
              <a:endParaRPr lang="et-EE"/>
            </a:p>
          </p:txBody>
        </p:sp>
        <p:sp>
          <p:nvSpPr>
            <p:cNvPr id="20527" name="Line 22"/>
            <p:cNvSpPr>
              <a:spLocks noChangeShapeType="1"/>
            </p:cNvSpPr>
            <p:nvPr/>
          </p:nvSpPr>
          <p:spPr bwMode="auto">
            <a:xfrm>
              <a:off x="73" y="0"/>
              <a:ext cx="0" cy="21"/>
            </a:xfrm>
            <a:prstGeom prst="line">
              <a:avLst/>
            </a:prstGeom>
            <a:noFill/>
            <a:ln w="9525">
              <a:solidFill>
                <a:srgbClr val="000000"/>
              </a:solidFill>
              <a:round/>
              <a:headEnd/>
              <a:tailEnd type="arrow" w="sm" len="med"/>
            </a:ln>
            <a:extLst>
              <a:ext uri="{909E8E84-426E-40DD-AFC4-6F175D3DCCD1}">
                <a14:hiddenFill xmlns:a14="http://schemas.microsoft.com/office/drawing/2010/main" xmlns="">
                  <a:noFill/>
                </a14:hiddenFill>
              </a:ext>
            </a:extLst>
          </p:spPr>
          <p:txBody>
            <a:bodyPr/>
            <a:lstStyle/>
            <a:p>
              <a:endParaRPr lang="et-EE"/>
            </a:p>
          </p:txBody>
        </p:sp>
        <p:sp>
          <p:nvSpPr>
            <p:cNvPr id="20528" name="Line 23"/>
            <p:cNvSpPr>
              <a:spLocks noChangeShapeType="1"/>
            </p:cNvSpPr>
            <p:nvPr/>
          </p:nvSpPr>
          <p:spPr bwMode="auto">
            <a:xfrm>
              <a:off x="73" y="46"/>
              <a:ext cx="0" cy="25"/>
            </a:xfrm>
            <a:prstGeom prst="line">
              <a:avLst/>
            </a:prstGeom>
            <a:noFill/>
            <a:ln w="9525">
              <a:solidFill>
                <a:srgbClr val="000000"/>
              </a:solidFill>
              <a:round/>
              <a:headEnd/>
              <a:tailEnd type="arrow" w="sm" len="med"/>
            </a:ln>
            <a:extLst>
              <a:ext uri="{909E8E84-426E-40DD-AFC4-6F175D3DCCD1}">
                <a14:hiddenFill xmlns:a14="http://schemas.microsoft.com/office/drawing/2010/main" xmlns="">
                  <a:noFill/>
                </a14:hiddenFill>
              </a:ext>
            </a:extLst>
          </p:spPr>
          <p:txBody>
            <a:bodyPr/>
            <a:lstStyle/>
            <a:p>
              <a:endParaRPr lang="et-EE"/>
            </a:p>
          </p:txBody>
        </p:sp>
        <p:sp>
          <p:nvSpPr>
            <p:cNvPr id="20529" name="Text Box 24"/>
            <p:cNvSpPr txBox="1">
              <a:spLocks noChangeArrowheads="1"/>
            </p:cNvSpPr>
            <p:nvPr/>
          </p:nvSpPr>
          <p:spPr bwMode="auto">
            <a:xfrm>
              <a:off x="0" y="7"/>
              <a:ext cx="15" cy="23"/>
            </a:xfrm>
            <a:prstGeom prst="rect">
              <a:avLst/>
            </a:prstGeom>
            <a:solidFill>
              <a:srgbClr val="FFFFFF">
                <a:alpha val="50195"/>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200" b="1">
                  <a:solidFill>
                    <a:srgbClr val="000000"/>
                  </a:solidFill>
                  <a:cs typeface="Arial" pitchFamily="34" charset="0"/>
                </a:rPr>
                <a:t>t1</a:t>
              </a:r>
              <a:endParaRPr lang="en-US" sz="1200">
                <a:solidFill>
                  <a:srgbClr val="000000"/>
                </a:solidFill>
                <a:cs typeface="Arial" pitchFamily="34" charset="0"/>
              </a:endParaRPr>
            </a:p>
            <a:p>
              <a:pPr eaLnBrk="1" hangingPunct="1"/>
              <a:endParaRPr lang="en-US" sz="1200">
                <a:solidFill>
                  <a:srgbClr val="000000"/>
                </a:solidFill>
                <a:cs typeface="Arial" pitchFamily="34" charset="0"/>
              </a:endParaRPr>
            </a:p>
          </p:txBody>
        </p:sp>
        <p:sp>
          <p:nvSpPr>
            <p:cNvPr id="20530" name="Text Box 25"/>
            <p:cNvSpPr txBox="1">
              <a:spLocks noChangeArrowheads="1"/>
            </p:cNvSpPr>
            <p:nvPr/>
          </p:nvSpPr>
          <p:spPr bwMode="auto">
            <a:xfrm>
              <a:off x="114" y="18"/>
              <a:ext cx="19" cy="22"/>
            </a:xfrm>
            <a:prstGeom prst="rect">
              <a:avLst/>
            </a:prstGeom>
            <a:solidFill>
              <a:srgbClr val="FFFFFF">
                <a:alpha val="50195"/>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200" b="1">
                  <a:solidFill>
                    <a:srgbClr val="000000"/>
                  </a:solidFill>
                  <a:cs typeface="Arial" pitchFamily="34" charset="0"/>
                </a:rPr>
                <a:t>t3</a:t>
              </a:r>
              <a:endParaRPr lang="en-US" sz="1200">
                <a:solidFill>
                  <a:srgbClr val="000000"/>
                </a:solidFill>
                <a:cs typeface="Arial" pitchFamily="34" charset="0"/>
              </a:endParaRPr>
            </a:p>
            <a:p>
              <a:pPr eaLnBrk="1" hangingPunct="1"/>
              <a:endParaRPr lang="en-US" sz="1200">
                <a:solidFill>
                  <a:srgbClr val="000000"/>
                </a:solidFill>
                <a:cs typeface="Arial" pitchFamily="34" charset="0"/>
              </a:endParaRPr>
            </a:p>
          </p:txBody>
        </p:sp>
        <p:sp>
          <p:nvSpPr>
            <p:cNvPr id="20531" name="Text Box 26"/>
            <p:cNvSpPr txBox="1">
              <a:spLocks noChangeArrowheads="1"/>
            </p:cNvSpPr>
            <p:nvPr/>
          </p:nvSpPr>
          <p:spPr bwMode="auto">
            <a:xfrm>
              <a:off x="81" y="54"/>
              <a:ext cx="19" cy="23"/>
            </a:xfrm>
            <a:prstGeom prst="rect">
              <a:avLst/>
            </a:prstGeom>
            <a:solidFill>
              <a:srgbClr val="FFFFFF">
                <a:alpha val="50195"/>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200" b="1">
                  <a:solidFill>
                    <a:srgbClr val="000000"/>
                  </a:solidFill>
                  <a:cs typeface="Arial" pitchFamily="34" charset="0"/>
                </a:rPr>
                <a:t>t2</a:t>
              </a:r>
              <a:endParaRPr lang="en-US" sz="1200">
                <a:solidFill>
                  <a:srgbClr val="000000"/>
                </a:solidFill>
                <a:cs typeface="Arial" pitchFamily="34" charset="0"/>
              </a:endParaRPr>
            </a:p>
            <a:p>
              <a:pPr eaLnBrk="1" hangingPunct="1"/>
              <a:endParaRPr lang="en-US" sz="1200">
                <a:solidFill>
                  <a:srgbClr val="000000"/>
                </a:solidFill>
                <a:cs typeface="Arial" pitchFamily="34" charset="0"/>
              </a:endParaRPr>
            </a:p>
          </p:txBody>
        </p:sp>
        <p:cxnSp>
          <p:nvCxnSpPr>
            <p:cNvPr id="20532" name="AutoShape 27"/>
            <p:cNvCxnSpPr>
              <a:cxnSpLocks noChangeShapeType="1"/>
              <a:stCxn id="20525" idx="1"/>
            </p:cNvCxnSpPr>
            <p:nvPr/>
          </p:nvCxnSpPr>
          <p:spPr bwMode="auto">
            <a:xfrm rot="10800000">
              <a:off x="23" y="5"/>
              <a:ext cx="19" cy="27"/>
            </a:xfrm>
            <a:prstGeom prst="bentConnector2">
              <a:avLst/>
            </a:prstGeom>
            <a:noFill/>
            <a:ln w="9525">
              <a:solidFill>
                <a:srgbClr val="000000"/>
              </a:solidFill>
              <a:miter lim="800000"/>
              <a:headEnd/>
              <a:tailEnd type="arrow" w="med" len="med"/>
            </a:ln>
            <a:extLst>
              <a:ext uri="{909E8E84-426E-40DD-AFC4-6F175D3DCCD1}">
                <a14:hiddenFill xmlns:a14="http://schemas.microsoft.com/office/drawing/2010/main" xmlns="">
                  <a:noFill/>
                </a14:hiddenFill>
              </a:ext>
            </a:extLst>
          </p:spPr>
        </p:cxnSp>
      </p:grpSp>
      <p:grpSp>
        <p:nvGrpSpPr>
          <p:cNvPr id="20517" name="Group 73"/>
          <p:cNvGrpSpPr>
            <a:grpSpLocks/>
          </p:cNvGrpSpPr>
          <p:nvPr/>
        </p:nvGrpSpPr>
        <p:grpSpPr bwMode="auto">
          <a:xfrm>
            <a:off x="4786313" y="3351213"/>
            <a:ext cx="1008062" cy="773112"/>
            <a:chOff x="0" y="0"/>
            <a:chExt cx="94" cy="66"/>
          </a:xfrm>
        </p:grpSpPr>
        <p:sp>
          <p:nvSpPr>
            <p:cNvPr id="20520" name="AutoShape 31"/>
            <p:cNvSpPr>
              <a:spLocks noChangeArrowheads="1"/>
            </p:cNvSpPr>
            <p:nvPr/>
          </p:nvSpPr>
          <p:spPr bwMode="auto">
            <a:xfrm>
              <a:off x="24" y="25"/>
              <a:ext cx="61" cy="22"/>
            </a:xfrm>
            <a:prstGeom prst="flowChartDecision">
              <a:avLst/>
            </a:prstGeom>
            <a:solidFill>
              <a:srgbClr val="CCFFFF"/>
            </a:solidFill>
            <a:ln w="9525">
              <a:solidFill>
                <a:srgbClr val="000000"/>
              </a:solidFill>
              <a:miter lim="800000"/>
              <a:headEnd/>
              <a:tailEnd/>
            </a:ln>
          </p:spPr>
          <p:txBody>
            <a:bodyPr/>
            <a:lstStyle/>
            <a:p>
              <a:endParaRPr lang="et-EE"/>
            </a:p>
          </p:txBody>
        </p:sp>
        <p:sp>
          <p:nvSpPr>
            <p:cNvPr id="20521" name="Line 32"/>
            <p:cNvSpPr>
              <a:spLocks noChangeShapeType="1"/>
            </p:cNvSpPr>
            <p:nvPr/>
          </p:nvSpPr>
          <p:spPr bwMode="auto">
            <a:xfrm>
              <a:off x="54" y="0"/>
              <a:ext cx="0" cy="24"/>
            </a:xfrm>
            <a:prstGeom prst="line">
              <a:avLst/>
            </a:prstGeom>
            <a:noFill/>
            <a:ln w="9525">
              <a:solidFill>
                <a:srgbClr val="000000"/>
              </a:solidFill>
              <a:round/>
              <a:headEnd/>
              <a:tailEnd type="arrow" w="sm" len="med"/>
            </a:ln>
            <a:extLst>
              <a:ext uri="{909E8E84-426E-40DD-AFC4-6F175D3DCCD1}">
                <a14:hiddenFill xmlns:a14="http://schemas.microsoft.com/office/drawing/2010/main" xmlns="">
                  <a:noFill/>
                </a14:hiddenFill>
              </a:ext>
            </a:extLst>
          </p:spPr>
          <p:txBody>
            <a:bodyPr/>
            <a:lstStyle/>
            <a:p>
              <a:endParaRPr lang="et-EE"/>
            </a:p>
          </p:txBody>
        </p:sp>
        <p:sp>
          <p:nvSpPr>
            <p:cNvPr id="20522" name="Line 33"/>
            <p:cNvSpPr>
              <a:spLocks noChangeShapeType="1"/>
            </p:cNvSpPr>
            <p:nvPr/>
          </p:nvSpPr>
          <p:spPr bwMode="auto">
            <a:xfrm flipH="1">
              <a:off x="84" y="14"/>
              <a:ext cx="10" cy="22"/>
            </a:xfrm>
            <a:prstGeom prst="line">
              <a:avLst/>
            </a:prstGeom>
            <a:noFill/>
            <a:ln w="9525">
              <a:solidFill>
                <a:srgbClr val="000000"/>
              </a:solidFill>
              <a:round/>
              <a:headEnd/>
              <a:tailEnd type="arrow" w="sm" len="med"/>
            </a:ln>
            <a:extLst>
              <a:ext uri="{909E8E84-426E-40DD-AFC4-6F175D3DCCD1}">
                <a14:hiddenFill xmlns:a14="http://schemas.microsoft.com/office/drawing/2010/main" xmlns="">
                  <a:noFill/>
                </a14:hiddenFill>
              </a:ext>
            </a:extLst>
          </p:spPr>
          <p:txBody>
            <a:bodyPr/>
            <a:lstStyle/>
            <a:p>
              <a:endParaRPr lang="et-EE"/>
            </a:p>
          </p:txBody>
        </p:sp>
        <p:sp>
          <p:nvSpPr>
            <p:cNvPr id="20523" name="Line 34"/>
            <p:cNvSpPr>
              <a:spLocks noChangeShapeType="1"/>
            </p:cNvSpPr>
            <p:nvPr/>
          </p:nvSpPr>
          <p:spPr bwMode="auto">
            <a:xfrm>
              <a:off x="56" y="45"/>
              <a:ext cx="0" cy="21"/>
            </a:xfrm>
            <a:prstGeom prst="line">
              <a:avLst/>
            </a:prstGeom>
            <a:noFill/>
            <a:ln w="9525">
              <a:solidFill>
                <a:srgbClr val="000000"/>
              </a:solidFill>
              <a:round/>
              <a:headEnd/>
              <a:tailEnd type="arrow" w="sm" len="med"/>
            </a:ln>
            <a:extLst>
              <a:ext uri="{909E8E84-426E-40DD-AFC4-6F175D3DCCD1}">
                <a14:hiddenFill xmlns:a14="http://schemas.microsoft.com/office/drawing/2010/main" xmlns="">
                  <a:noFill/>
                </a14:hiddenFill>
              </a:ext>
            </a:extLst>
          </p:spPr>
          <p:txBody>
            <a:bodyPr/>
            <a:lstStyle/>
            <a:p>
              <a:endParaRPr lang="et-EE"/>
            </a:p>
          </p:txBody>
        </p:sp>
        <p:cxnSp>
          <p:nvCxnSpPr>
            <p:cNvPr id="20524" name="AutoShape 35"/>
            <p:cNvCxnSpPr>
              <a:cxnSpLocks noChangeShapeType="1"/>
              <a:endCxn id="20520" idx="1"/>
            </p:cNvCxnSpPr>
            <p:nvPr/>
          </p:nvCxnSpPr>
          <p:spPr bwMode="auto">
            <a:xfrm rot="16200000" flipH="1">
              <a:off x="0" y="12"/>
              <a:ext cx="24" cy="24"/>
            </a:xfrm>
            <a:prstGeom prst="bentConnector2">
              <a:avLst/>
            </a:prstGeom>
            <a:noFill/>
            <a:ln w="9525">
              <a:solidFill>
                <a:srgbClr val="000000"/>
              </a:solidFill>
              <a:miter lim="800000"/>
              <a:headEnd/>
              <a:tailEnd type="arrow" w="med" len="med"/>
            </a:ln>
            <a:extLst>
              <a:ext uri="{909E8E84-426E-40DD-AFC4-6F175D3DCCD1}">
                <a14:hiddenFill xmlns:a14="http://schemas.microsoft.com/office/drawing/2010/main" xmlns="">
                  <a:noFill/>
                </a14:hiddenFill>
              </a:ext>
            </a:extLst>
          </p:spPr>
        </p:cxnSp>
      </p:grpSp>
      <p:pic>
        <p:nvPicPr>
          <p:cNvPr id="20518" name="Picture 8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93863" y="4365625"/>
            <a:ext cx="1871662" cy="1762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19" name="Picture 8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564188" y="4337050"/>
            <a:ext cx="1943100" cy="1812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t-EE" smtClean="0"/>
              <a:t>Objektid</a:t>
            </a:r>
          </a:p>
        </p:txBody>
      </p:sp>
      <p:sp>
        <p:nvSpPr>
          <p:cNvPr id="21507" name="Footer Placeholder 3"/>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21508" name="Slide Number Placeholder 4"/>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78A2F05C-D6CD-45D4-9C89-DEB4B2CF7977}" type="slidenum">
              <a:rPr lang="et-EE" smtClean="0"/>
              <a:pPr fontAlgn="base">
                <a:spcBef>
                  <a:spcPct val="0"/>
                </a:spcBef>
                <a:spcAft>
                  <a:spcPct val="0"/>
                </a:spcAft>
                <a:defRPr/>
              </a:pPr>
              <a:t>11</a:t>
            </a:fld>
            <a:endParaRPr lang="et-EE" smtClean="0"/>
          </a:p>
        </p:txBody>
      </p:sp>
      <p:sp>
        <p:nvSpPr>
          <p:cNvPr id="21509" name="Content Placeholder 2"/>
          <p:cNvSpPr>
            <a:spLocks noGrp="1"/>
          </p:cNvSpPr>
          <p:nvPr>
            <p:ph sz="quarter" idx="1"/>
          </p:nvPr>
        </p:nvSpPr>
        <p:spPr>
          <a:xfrm>
            <a:off x="457200" y="1219200"/>
            <a:ext cx="8229600" cy="4937125"/>
          </a:xfrm>
        </p:spPr>
        <p:txBody>
          <a:bodyPr/>
          <a:lstStyle/>
          <a:p>
            <a:pPr eaLnBrk="1" hangingPunct="1"/>
            <a:r>
              <a:rPr lang="et-EE" sz="2400" b="1" smtClean="0">
                <a:solidFill>
                  <a:srgbClr val="000000"/>
                </a:solidFill>
                <a:cs typeface="Arial" pitchFamily="34" charset="0"/>
              </a:rPr>
              <a:t>Objekt</a:t>
            </a:r>
            <a:r>
              <a:rPr lang="et-EE" sz="2400" smtClean="0">
                <a:solidFill>
                  <a:srgbClr val="000000"/>
                </a:solidFill>
                <a:cs typeface="Arial" pitchFamily="34" charset="0"/>
              </a:rPr>
              <a:t> on teatud osa vaadeldavast süsteemist, mida võib  käsitleda antud kontekstis tervikuna ning mille kohta säilitakse andmeid antud rakenduses. </a:t>
            </a:r>
          </a:p>
          <a:p>
            <a:pPr eaLnBrk="1" hangingPunct="1"/>
            <a:r>
              <a:rPr lang="et-EE" sz="2400" smtClean="0">
                <a:solidFill>
                  <a:srgbClr val="000000"/>
                </a:solidFill>
                <a:cs typeface="Arial" pitchFamily="34" charset="0"/>
              </a:rPr>
              <a:t>See võib olla konkreetne ese, isik, graafiline kujund, nähtus,</a:t>
            </a:r>
            <a:br>
              <a:rPr lang="et-EE" sz="2400" smtClean="0">
                <a:solidFill>
                  <a:srgbClr val="000000"/>
                </a:solidFill>
                <a:cs typeface="Arial" pitchFamily="34" charset="0"/>
              </a:rPr>
            </a:br>
            <a:r>
              <a:rPr lang="et-EE" sz="2400" smtClean="0">
                <a:solidFill>
                  <a:srgbClr val="000000"/>
                </a:solidFill>
                <a:cs typeface="Arial" pitchFamily="34" charset="0"/>
              </a:rPr>
              <a:t>isiku auto, isiku arvuti,</a:t>
            </a:r>
            <a:r>
              <a:rPr lang="et-EE" sz="2400" b="1" smtClean="0">
                <a:solidFill>
                  <a:srgbClr val="000000"/>
                </a:solidFill>
                <a:cs typeface="Arial" pitchFamily="34" charset="0"/>
              </a:rPr>
              <a:t> </a:t>
            </a:r>
            <a:r>
              <a:rPr lang="et-EE" sz="2400" smtClean="0">
                <a:solidFill>
                  <a:srgbClr val="000000"/>
                </a:solidFill>
                <a:cs typeface="Arial" pitchFamily="34" charset="0"/>
              </a:rPr>
              <a:t>arvuti klassis, jmt:</a:t>
            </a:r>
          </a:p>
          <a:p>
            <a:pPr eaLnBrk="1" hangingPunct="1">
              <a:buFont typeface="Wingdings 3" pitchFamily="18" charset="2"/>
              <a:buNone/>
            </a:pPr>
            <a:endParaRPr lang="et-EE" sz="2400" smtClean="0">
              <a:solidFill>
                <a:srgbClr val="000000"/>
              </a:solidFill>
              <a:cs typeface="Arial" pitchFamily="34" charset="0"/>
            </a:endParaRPr>
          </a:p>
          <a:p>
            <a:pPr eaLnBrk="1" hangingPunct="1"/>
            <a:endParaRPr lang="et-EE" sz="2400" smtClean="0"/>
          </a:p>
          <a:p>
            <a:pPr eaLnBrk="1" hangingPunct="1"/>
            <a:r>
              <a:rPr lang="et-EE" sz="2400" smtClean="0">
                <a:solidFill>
                  <a:srgbClr val="000000"/>
                </a:solidFill>
                <a:cs typeface="Arial" pitchFamily="34" charset="0"/>
              </a:rPr>
              <a:t>Igale objektile vastab teatud valik </a:t>
            </a:r>
            <a:r>
              <a:rPr lang="et-EE" sz="2400" smtClean="0">
                <a:cs typeface="Arial" pitchFamily="34" charset="0"/>
              </a:rPr>
              <a:t>omadusi ja tegevusi</a:t>
            </a:r>
          </a:p>
          <a:p>
            <a:pPr eaLnBrk="1" hangingPunct="1"/>
            <a:r>
              <a:rPr lang="et-EE" sz="2400" smtClean="0">
                <a:solidFill>
                  <a:srgbClr val="000000"/>
                </a:solidFill>
                <a:cs typeface="Arial" pitchFamily="34" charset="0"/>
              </a:rPr>
              <a:t>Tavaliselt on seotud ühe või mitme süsteemi objektiga </a:t>
            </a:r>
            <a:r>
              <a:rPr lang="et-EE" sz="2400" smtClean="0">
                <a:cs typeface="Arial" pitchFamily="34" charset="0"/>
              </a:rPr>
              <a:t>seosed</a:t>
            </a:r>
          </a:p>
          <a:p>
            <a:pPr eaLnBrk="1" hangingPunct="1"/>
            <a:r>
              <a:rPr lang="et-EE" sz="2400" smtClean="0">
                <a:solidFill>
                  <a:srgbClr val="000000"/>
                </a:solidFill>
                <a:cs typeface="Arial" pitchFamily="34" charset="0"/>
              </a:rPr>
              <a:t>Võivad reageerida teatud </a:t>
            </a:r>
            <a:r>
              <a:rPr lang="et-EE" sz="2400" smtClean="0">
                <a:cs typeface="Arial" pitchFamily="34" charset="0"/>
              </a:rPr>
              <a:t>sündmustele</a:t>
            </a:r>
          </a:p>
          <a:p>
            <a:pPr eaLnBrk="1" hangingPunct="1"/>
            <a:r>
              <a:rPr lang="et-EE" sz="2400" smtClean="0">
                <a:solidFill>
                  <a:srgbClr val="000000"/>
                </a:solidFill>
                <a:cs typeface="Arial" pitchFamily="34" charset="0"/>
              </a:rPr>
              <a:t>Ühetüübilised objektid kuuluvad ühte </a:t>
            </a:r>
            <a:r>
              <a:rPr lang="et-EE" sz="2400" b="1" smtClean="0">
                <a:solidFill>
                  <a:srgbClr val="000000"/>
                </a:solidFill>
                <a:cs typeface="Arial" pitchFamily="34" charset="0"/>
              </a:rPr>
              <a:t>klassi</a:t>
            </a:r>
            <a:endParaRPr lang="et-EE" sz="2400" smtClean="0"/>
          </a:p>
        </p:txBody>
      </p:sp>
      <p:grpSp>
        <p:nvGrpSpPr>
          <p:cNvPr id="21510" name="Group 17"/>
          <p:cNvGrpSpPr>
            <a:grpSpLocks/>
          </p:cNvGrpSpPr>
          <p:nvPr/>
        </p:nvGrpSpPr>
        <p:grpSpPr bwMode="auto">
          <a:xfrm>
            <a:off x="971550" y="3475038"/>
            <a:ext cx="938213" cy="511175"/>
            <a:chOff x="0" y="-4"/>
            <a:chExt cx="938571" cy="511829"/>
          </a:xfrm>
        </p:grpSpPr>
        <p:grpSp>
          <p:nvGrpSpPr>
            <p:cNvPr id="21516" name="Juku"/>
            <p:cNvGrpSpPr>
              <a:grpSpLocks/>
            </p:cNvGrpSpPr>
            <p:nvPr/>
          </p:nvGrpSpPr>
          <p:grpSpPr bwMode="auto">
            <a:xfrm>
              <a:off x="258216" y="-4"/>
              <a:ext cx="272142" cy="449034"/>
              <a:chOff x="258215" y="-4"/>
              <a:chExt cx="37" cy="76"/>
            </a:xfrm>
          </p:grpSpPr>
          <p:sp>
            <p:nvSpPr>
              <p:cNvPr id="21518" name="AutoShape 5"/>
              <p:cNvSpPr>
                <a:spLocks noChangeArrowheads="1"/>
              </p:cNvSpPr>
              <p:nvPr/>
            </p:nvSpPr>
            <p:spPr bwMode="auto">
              <a:xfrm>
                <a:off x="258225" y="3"/>
                <a:ext cx="16" cy="17"/>
              </a:xfrm>
              <a:prstGeom prst="smileyFace">
                <a:avLst>
                  <a:gd name="adj" fmla="val 4653"/>
                </a:avLst>
              </a:prstGeom>
              <a:solidFill>
                <a:srgbClr val="FFCC99"/>
              </a:solidFill>
              <a:ln w="9525">
                <a:solidFill>
                  <a:srgbClr val="000000"/>
                </a:solidFill>
                <a:round/>
                <a:headEnd/>
                <a:tailEnd/>
              </a:ln>
            </p:spPr>
            <p:txBody>
              <a:bodyPr/>
              <a:lstStyle/>
              <a:p>
                <a:endParaRPr lang="et-EE"/>
              </a:p>
            </p:txBody>
          </p:sp>
          <p:sp>
            <p:nvSpPr>
              <p:cNvPr id="21519" name="Oval 21"/>
              <p:cNvSpPr>
                <a:spLocks noChangeArrowheads="1"/>
              </p:cNvSpPr>
              <p:nvPr/>
            </p:nvSpPr>
            <p:spPr bwMode="auto">
              <a:xfrm>
                <a:off x="258226" y="20"/>
                <a:ext cx="15" cy="35"/>
              </a:xfrm>
              <a:prstGeom prst="ellipse">
                <a:avLst/>
              </a:prstGeom>
              <a:solidFill>
                <a:srgbClr val="0000FF"/>
              </a:solidFill>
              <a:ln w="9525">
                <a:solidFill>
                  <a:srgbClr val="000000"/>
                </a:solidFill>
                <a:round/>
                <a:headEnd/>
                <a:tailEnd/>
              </a:ln>
            </p:spPr>
            <p:txBody>
              <a:bodyPr lIns="0" tIns="46800" rIns="0" bIns="46800"/>
              <a:lstStyle/>
              <a:p>
                <a:pPr algn="ctr"/>
                <a:r>
                  <a:rPr lang="en-US" sz="800" b="1">
                    <a:solidFill>
                      <a:srgbClr val="FF0000"/>
                    </a:solidFill>
                    <a:cs typeface="Arial" pitchFamily="34" charset="0"/>
                  </a:rPr>
                  <a:t>J</a:t>
                </a:r>
              </a:p>
            </p:txBody>
          </p:sp>
          <p:sp>
            <p:nvSpPr>
              <p:cNvPr id="21520" name="Line 7"/>
              <p:cNvSpPr>
                <a:spLocks noChangeShapeType="1"/>
              </p:cNvSpPr>
              <p:nvPr/>
            </p:nvSpPr>
            <p:spPr bwMode="auto">
              <a:xfrm>
                <a:off x="258215" y="11"/>
                <a:ext cx="14" cy="17"/>
              </a:xfrm>
              <a:prstGeom prst="line">
                <a:avLst/>
              </a:prstGeom>
              <a:noFill/>
              <a:ln w="28575">
                <a:solidFill>
                  <a:srgbClr val="8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1521" name="Line 8"/>
              <p:cNvSpPr>
                <a:spLocks noChangeShapeType="1"/>
              </p:cNvSpPr>
              <p:nvPr/>
            </p:nvSpPr>
            <p:spPr bwMode="auto">
              <a:xfrm flipV="1">
                <a:off x="258240" y="10"/>
                <a:ext cx="12" cy="17"/>
              </a:xfrm>
              <a:prstGeom prst="line">
                <a:avLst/>
              </a:prstGeom>
              <a:noFill/>
              <a:ln w="28575">
                <a:solidFill>
                  <a:srgbClr val="8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1522" name="Line 9"/>
              <p:cNvSpPr>
                <a:spLocks noChangeShapeType="1"/>
              </p:cNvSpPr>
              <p:nvPr/>
            </p:nvSpPr>
            <p:spPr bwMode="auto">
              <a:xfrm flipH="1">
                <a:off x="258222" y="50"/>
                <a:ext cx="7" cy="21"/>
              </a:xfrm>
              <a:prstGeom prst="line">
                <a:avLst/>
              </a:prstGeom>
              <a:noFill/>
              <a:ln w="38100">
                <a:solidFill>
                  <a:srgbClr val="9933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1523" name="Line 10"/>
              <p:cNvSpPr>
                <a:spLocks noChangeShapeType="1"/>
              </p:cNvSpPr>
              <p:nvPr/>
            </p:nvSpPr>
            <p:spPr bwMode="auto">
              <a:xfrm>
                <a:off x="258238" y="50"/>
                <a:ext cx="8" cy="22"/>
              </a:xfrm>
              <a:prstGeom prst="line">
                <a:avLst/>
              </a:prstGeom>
              <a:noFill/>
              <a:ln w="38100">
                <a:solidFill>
                  <a:srgbClr val="9933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1524" name="Freeform 26"/>
              <p:cNvSpPr>
                <a:spLocks/>
              </p:cNvSpPr>
              <p:nvPr/>
            </p:nvSpPr>
            <p:spPr bwMode="auto">
              <a:xfrm>
                <a:off x="258221" y="-4"/>
                <a:ext cx="24" cy="11"/>
              </a:xfrm>
              <a:custGeom>
                <a:avLst/>
                <a:gdLst>
                  <a:gd name="T0" fmla="*/ 13 w 19"/>
                  <a:gd name="T1" fmla="*/ 29 h 9"/>
                  <a:gd name="T2" fmla="*/ 0 w 19"/>
                  <a:gd name="T3" fmla="*/ 13 h 9"/>
                  <a:gd name="T4" fmla="*/ 13 w 19"/>
                  <a:gd name="T5" fmla="*/ 20 h 9"/>
                  <a:gd name="T6" fmla="*/ 10 w 19"/>
                  <a:gd name="T7" fmla="*/ 1 h 9"/>
                  <a:gd name="T8" fmla="*/ 20 w 19"/>
                  <a:gd name="T9" fmla="*/ 13 h 9"/>
                  <a:gd name="T10" fmla="*/ 25 w 19"/>
                  <a:gd name="T11" fmla="*/ 1 h 9"/>
                  <a:gd name="T12" fmla="*/ 29 w 19"/>
                  <a:gd name="T13" fmla="*/ 11 h 9"/>
                  <a:gd name="T14" fmla="*/ 32 w 19"/>
                  <a:gd name="T15" fmla="*/ 0 h 9"/>
                  <a:gd name="T16" fmla="*/ 40 w 19"/>
                  <a:gd name="T17" fmla="*/ 2 h 9"/>
                  <a:gd name="T18" fmla="*/ 48 w 19"/>
                  <a:gd name="T19" fmla="*/ 0 h 9"/>
                  <a:gd name="T20" fmla="*/ 48 w 19"/>
                  <a:gd name="T21" fmla="*/ 11 h 9"/>
                  <a:gd name="T22" fmla="*/ 61 w 19"/>
                  <a:gd name="T23" fmla="*/ 1 h 9"/>
                  <a:gd name="T24" fmla="*/ 59 w 19"/>
                  <a:gd name="T25" fmla="*/ 13 h 9"/>
                  <a:gd name="T26" fmla="*/ 75 w 19"/>
                  <a:gd name="T27" fmla="*/ 11 h 9"/>
                  <a:gd name="T28" fmla="*/ 61 w 19"/>
                  <a:gd name="T29" fmla="*/ 20 h 9"/>
                  <a:gd name="T30" fmla="*/ 77 w 19"/>
                  <a:gd name="T31" fmla="*/ 16 h 9"/>
                  <a:gd name="T32" fmla="*/ 61 w 19"/>
                  <a:gd name="T33" fmla="*/ 27 h 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
                  <a:gd name="T52" fmla="*/ 0 h 9"/>
                  <a:gd name="T53" fmla="*/ 19 w 19"/>
                  <a:gd name="T54" fmla="*/ 9 h 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 h="9">
                    <a:moveTo>
                      <a:pt x="3" y="9"/>
                    </a:moveTo>
                    <a:lnTo>
                      <a:pt x="0" y="4"/>
                    </a:lnTo>
                    <a:lnTo>
                      <a:pt x="3" y="6"/>
                    </a:lnTo>
                    <a:lnTo>
                      <a:pt x="2" y="1"/>
                    </a:lnTo>
                    <a:lnTo>
                      <a:pt x="5" y="4"/>
                    </a:lnTo>
                    <a:lnTo>
                      <a:pt x="6" y="1"/>
                    </a:lnTo>
                    <a:lnTo>
                      <a:pt x="7" y="3"/>
                    </a:lnTo>
                    <a:lnTo>
                      <a:pt x="8" y="0"/>
                    </a:lnTo>
                    <a:lnTo>
                      <a:pt x="10" y="2"/>
                    </a:lnTo>
                    <a:lnTo>
                      <a:pt x="12" y="0"/>
                    </a:lnTo>
                    <a:lnTo>
                      <a:pt x="12" y="3"/>
                    </a:lnTo>
                    <a:lnTo>
                      <a:pt x="15" y="1"/>
                    </a:lnTo>
                    <a:lnTo>
                      <a:pt x="14" y="4"/>
                    </a:lnTo>
                    <a:lnTo>
                      <a:pt x="18" y="3"/>
                    </a:lnTo>
                    <a:lnTo>
                      <a:pt x="15" y="6"/>
                    </a:lnTo>
                    <a:lnTo>
                      <a:pt x="19" y="5"/>
                    </a:lnTo>
                    <a:lnTo>
                      <a:pt x="15" y="8"/>
                    </a:lnTo>
                  </a:path>
                </a:pathLst>
              </a:custGeom>
              <a:solidFill>
                <a:srgbClr val="FF0000"/>
              </a:solidFill>
              <a:ln w="9525">
                <a:solidFill>
                  <a:srgbClr val="FF0000"/>
                </a:solidFill>
                <a:round/>
                <a:headEnd/>
                <a:tailEnd/>
              </a:ln>
            </p:spPr>
            <p:txBody>
              <a:bodyPr/>
              <a:lstStyle/>
              <a:p>
                <a:endParaRPr lang="et-EE"/>
              </a:p>
            </p:txBody>
          </p:sp>
          <p:sp>
            <p:nvSpPr>
              <p:cNvPr id="21525" name="Oval 27"/>
              <p:cNvSpPr>
                <a:spLocks noChangeArrowheads="1"/>
              </p:cNvSpPr>
              <p:nvPr/>
            </p:nvSpPr>
            <p:spPr bwMode="auto">
              <a:xfrm>
                <a:off x="258232" y="11"/>
                <a:ext cx="3" cy="3"/>
              </a:xfrm>
              <a:prstGeom prst="ellipse">
                <a:avLst/>
              </a:prstGeom>
              <a:solidFill>
                <a:srgbClr val="9933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t-EE"/>
              </a:p>
            </p:txBody>
          </p:sp>
        </p:grpSp>
        <p:pic>
          <p:nvPicPr>
            <p:cNvPr id="21517" name="Picture 19" descr="car2.png"/>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36397"/>
              <a:ext cx="938571" cy="3754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pic>
        <p:nvPicPr>
          <p:cNvPr id="21511" name="Picture 28" descr="car-bug.gif"/>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339975" y="3546475"/>
            <a:ext cx="100965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512" name="Oval 29"/>
          <p:cNvSpPr>
            <a:spLocks noChangeArrowheads="1"/>
          </p:cNvSpPr>
          <p:nvPr/>
        </p:nvSpPr>
        <p:spPr bwMode="auto">
          <a:xfrm>
            <a:off x="3708400" y="3546475"/>
            <a:ext cx="792163" cy="363538"/>
          </a:xfrm>
          <a:prstGeom prst="ellipse">
            <a:avLst/>
          </a:prstGeom>
          <a:solidFill>
            <a:srgbClr val="FFFF99"/>
          </a:solidFill>
          <a:ln w="9525">
            <a:solidFill>
              <a:srgbClr val="000000"/>
            </a:solidFill>
            <a:round/>
            <a:headEnd/>
            <a:tailEnd/>
          </a:ln>
        </p:spPr>
        <p:txBody>
          <a:bodyPr/>
          <a:lstStyle/>
          <a:p>
            <a:endParaRPr lang="et-EE"/>
          </a:p>
        </p:txBody>
      </p:sp>
      <p:sp>
        <p:nvSpPr>
          <p:cNvPr id="21513" name="AutoShape 13"/>
          <p:cNvSpPr>
            <a:spLocks noChangeArrowheads="1"/>
          </p:cNvSpPr>
          <p:nvPr/>
        </p:nvSpPr>
        <p:spPr bwMode="auto">
          <a:xfrm>
            <a:off x="4716463" y="3603625"/>
            <a:ext cx="792162" cy="271463"/>
          </a:xfrm>
          <a:prstGeom prst="parallelogram">
            <a:avLst>
              <a:gd name="adj" fmla="val 82329"/>
            </a:avLst>
          </a:prstGeom>
          <a:solidFill>
            <a:srgbClr val="00FFFF"/>
          </a:solidFill>
          <a:ln w="9525">
            <a:solidFill>
              <a:srgbClr val="000000"/>
            </a:solidFill>
            <a:miter lim="800000"/>
            <a:headEnd/>
            <a:tailEnd/>
          </a:ln>
        </p:spPr>
        <p:txBody>
          <a:bodyPr/>
          <a:lstStyle/>
          <a:p>
            <a:endParaRPr lang="et-EE"/>
          </a:p>
        </p:txBody>
      </p:sp>
      <p:pic>
        <p:nvPicPr>
          <p:cNvPr id="21514" name="Picture 31" descr="har3.jpg"/>
          <p:cNvPicPr>
            <a:picLocks noChangeAspect="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940425" y="3432175"/>
            <a:ext cx="576263" cy="504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5" name="Picture 33" descr="scratchcat_2.png"/>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875463" y="3359150"/>
            <a:ext cx="592137"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t-EE" smtClean="0"/>
              <a:t>Objektide omadused</a:t>
            </a:r>
          </a:p>
        </p:txBody>
      </p:sp>
      <p:sp>
        <p:nvSpPr>
          <p:cNvPr id="22531" name="Footer Placeholder 3"/>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22532" name="Slide Number Placeholder 4"/>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277351E4-0084-46E2-ABAE-C9A15BB1F93F}" type="slidenum">
              <a:rPr lang="et-EE" smtClean="0"/>
              <a:pPr fontAlgn="base">
                <a:spcBef>
                  <a:spcPct val="0"/>
                </a:spcBef>
                <a:spcAft>
                  <a:spcPct val="0"/>
                </a:spcAft>
                <a:defRPr/>
              </a:pPr>
              <a:t>12</a:t>
            </a:fld>
            <a:endParaRPr lang="et-EE" smtClean="0"/>
          </a:p>
        </p:txBody>
      </p:sp>
      <p:sp>
        <p:nvSpPr>
          <p:cNvPr id="22533" name="Content Placeholder 2"/>
          <p:cNvSpPr>
            <a:spLocks noGrp="1"/>
          </p:cNvSpPr>
          <p:nvPr>
            <p:ph sz="quarter" idx="1"/>
          </p:nvPr>
        </p:nvSpPr>
        <p:spPr>
          <a:xfrm>
            <a:off x="457200" y="1219200"/>
            <a:ext cx="8229600" cy="4937125"/>
          </a:xfrm>
        </p:spPr>
        <p:txBody>
          <a:bodyPr/>
          <a:lstStyle/>
          <a:p>
            <a:pPr eaLnBrk="1" hangingPunct="1"/>
            <a:r>
              <a:rPr lang="et-EE" sz="2400" smtClean="0">
                <a:cs typeface="Arial" pitchFamily="34" charset="0"/>
              </a:rPr>
              <a:t>Omadused (UML'is - atribuudid) – karakteristikud, mis identifitseerivad objekti ja iseloomustavad selle olekut, väljanägemist  jmt</a:t>
            </a:r>
          </a:p>
          <a:p>
            <a:pPr eaLnBrk="1" hangingPunct="1"/>
            <a:r>
              <a:rPr lang="et-EE" sz="2400" smtClean="0">
                <a:cs typeface="Arial" pitchFamily="34" charset="0"/>
              </a:rPr>
              <a:t>Omaduste valik sõltub rakenduse (süsteemi) liigist, </a:t>
            </a:r>
            <a:br>
              <a:rPr lang="et-EE" sz="2400" smtClean="0">
                <a:cs typeface="Arial" pitchFamily="34" charset="0"/>
              </a:rPr>
            </a:br>
            <a:r>
              <a:rPr lang="et-EE" sz="2400" smtClean="0">
                <a:cs typeface="Arial" pitchFamily="34" charset="0"/>
              </a:rPr>
              <a:t>eesmärkidest, ulatusest jm</a:t>
            </a:r>
          </a:p>
          <a:p>
            <a:pPr eaLnBrk="1" hangingPunct="1"/>
            <a:r>
              <a:rPr lang="et-EE" sz="2400" smtClean="0">
                <a:cs typeface="Arial" pitchFamily="34" charset="0"/>
              </a:rPr>
              <a:t>Lugeja raamatukogus: </a:t>
            </a:r>
          </a:p>
          <a:p>
            <a:pPr lvl="1" eaLnBrk="1" hangingPunct="1"/>
            <a:r>
              <a:rPr lang="et-EE" sz="2000" smtClean="0">
                <a:cs typeface="Arial" pitchFamily="34" charset="0"/>
              </a:rPr>
              <a:t>kaardi nr, eesnimi, perekonnanimi, isikukood, sünniaeg,  ...</a:t>
            </a:r>
          </a:p>
          <a:p>
            <a:pPr eaLnBrk="1" hangingPunct="1"/>
            <a:r>
              <a:rPr lang="et-EE" sz="2400" smtClean="0">
                <a:solidFill>
                  <a:srgbClr val="000000"/>
                </a:solidFill>
                <a:cs typeface="Arial" pitchFamily="34" charset="0"/>
              </a:rPr>
              <a:t>Raamat kaupluses:</a:t>
            </a:r>
          </a:p>
          <a:p>
            <a:pPr lvl="1" eaLnBrk="1" hangingPunct="1"/>
            <a:r>
              <a:rPr lang="et-EE" sz="1700" smtClean="0">
                <a:solidFill>
                  <a:srgbClr val="000000"/>
                </a:solidFill>
                <a:cs typeface="Arial" pitchFamily="34" charset="0"/>
              </a:rPr>
              <a:t>ISBN, autor, pealkiri, ilmumisaasta, hind, arv, ...</a:t>
            </a:r>
          </a:p>
          <a:p>
            <a:pPr eaLnBrk="1" hangingPunct="1"/>
            <a:r>
              <a:rPr lang="et-EE" sz="2400" smtClean="0">
                <a:solidFill>
                  <a:srgbClr val="000000"/>
                </a:solidFill>
                <a:cs typeface="Arial" pitchFamily="34" charset="0"/>
              </a:rPr>
              <a:t>  Raamat raamatukogus:</a:t>
            </a:r>
          </a:p>
          <a:p>
            <a:pPr lvl="1" eaLnBrk="1" hangingPunct="1"/>
            <a:r>
              <a:rPr lang="et-EE" sz="1700" smtClean="0">
                <a:solidFill>
                  <a:srgbClr val="000000"/>
                </a:solidFill>
                <a:cs typeface="Arial" pitchFamily="34" charset="0"/>
              </a:rPr>
              <a:t>raamatu nr, autor, pealkiri, ilmumisaasta, õppeaine, ...</a:t>
            </a:r>
          </a:p>
          <a:p>
            <a:pPr eaLnBrk="1" hangingPunct="1"/>
            <a:r>
              <a:rPr lang="et-EE" sz="2400" smtClean="0">
                <a:solidFill>
                  <a:srgbClr val="000000"/>
                </a:solidFill>
                <a:cs typeface="Arial" pitchFamily="34" charset="0"/>
              </a:rPr>
              <a:t>Geomeetriline kujund: asukoht (X, Y), laius, kõrgus, värvus, ...</a:t>
            </a:r>
          </a:p>
          <a:p>
            <a:pPr eaLnBrk="1" hangingPunct="1"/>
            <a:endParaRPr lang="et-EE" sz="2400" smtClean="0">
              <a:solidFill>
                <a:srgbClr val="000000"/>
              </a:solidFill>
              <a:cs typeface="Arial" pitchFamily="34" charset="0"/>
            </a:endParaRPr>
          </a:p>
          <a:p>
            <a:pPr eaLnBrk="1" hangingPunct="1">
              <a:buFont typeface="Wingdings 3" pitchFamily="18" charset="2"/>
              <a:buNone/>
            </a:pPr>
            <a:endParaRPr lang="et-EE" sz="2400" smtClean="0">
              <a:solidFill>
                <a:srgbClr val="000000"/>
              </a:solidFill>
              <a:cs typeface="Arial" pitchFamily="34" charset="0"/>
            </a:endParaRPr>
          </a:p>
          <a:p>
            <a:pPr eaLnBrk="1" hangingPunct="1">
              <a:buFont typeface="Wingdings 3" pitchFamily="18" charset="2"/>
              <a:buNone/>
            </a:pPr>
            <a:endParaRPr lang="et-EE" sz="2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t-EE" smtClean="0"/>
              <a:t>Objektide tegevused</a:t>
            </a:r>
          </a:p>
        </p:txBody>
      </p:sp>
      <p:sp>
        <p:nvSpPr>
          <p:cNvPr id="23555" name="Footer Placeholder 3"/>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23556" name="Slide Number Placeholder 4"/>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EF85105B-CFB2-443C-8831-1742F345A3FF}" type="slidenum">
              <a:rPr lang="et-EE" smtClean="0"/>
              <a:pPr fontAlgn="base">
                <a:spcBef>
                  <a:spcPct val="0"/>
                </a:spcBef>
                <a:spcAft>
                  <a:spcPct val="0"/>
                </a:spcAft>
                <a:defRPr/>
              </a:pPr>
              <a:t>13</a:t>
            </a:fld>
            <a:endParaRPr lang="et-EE" smtClean="0"/>
          </a:p>
        </p:txBody>
      </p:sp>
      <p:sp>
        <p:nvSpPr>
          <p:cNvPr id="23557" name="Content Placeholder 2"/>
          <p:cNvSpPr>
            <a:spLocks noGrp="1"/>
          </p:cNvSpPr>
          <p:nvPr>
            <p:ph sz="quarter" idx="1"/>
          </p:nvPr>
        </p:nvSpPr>
        <p:spPr>
          <a:xfrm>
            <a:off x="457200" y="1219200"/>
            <a:ext cx="8229600" cy="4937125"/>
          </a:xfrm>
        </p:spPr>
        <p:txBody>
          <a:bodyPr/>
          <a:lstStyle/>
          <a:p>
            <a:pPr eaLnBrk="1" hangingPunct="1"/>
            <a:r>
              <a:rPr lang="et-EE" sz="2400" smtClean="0">
                <a:cs typeface="Arial" pitchFamily="34" charset="0"/>
              </a:rPr>
              <a:t>Tegevused ehk meetodid (UML'is – operatsioonid), mida</a:t>
            </a:r>
            <a:br>
              <a:rPr lang="et-EE" sz="2400" smtClean="0">
                <a:cs typeface="Arial" pitchFamily="34" charset="0"/>
              </a:rPr>
            </a:br>
            <a:r>
              <a:rPr lang="et-EE" sz="2400" smtClean="0">
                <a:cs typeface="Arial" pitchFamily="34" charset="0"/>
              </a:rPr>
              <a:t>täidab  objekt ise või  mida täidetakse objektiga</a:t>
            </a:r>
          </a:p>
          <a:p>
            <a:pPr eaLnBrk="1" hangingPunct="1"/>
            <a:r>
              <a:rPr lang="et-EE" sz="2400" smtClean="0">
                <a:cs typeface="Arial" pitchFamily="34" charset="0"/>
              </a:rPr>
              <a:t>Valik sõltub süsteemi liigist, eesmärkidest jms:</a:t>
            </a:r>
          </a:p>
          <a:p>
            <a:pPr lvl="1" eaLnBrk="1" hangingPunct="1"/>
            <a:r>
              <a:rPr lang="et-EE" sz="2000" smtClean="0">
                <a:cs typeface="Arial" pitchFamily="34" charset="0"/>
              </a:rPr>
              <a:t>lisamine, eemaldamine, andmete muutmine, ...</a:t>
            </a:r>
          </a:p>
          <a:p>
            <a:pPr eaLnBrk="1" hangingPunct="1"/>
            <a:r>
              <a:rPr lang="et-EE" sz="2400" smtClean="0">
                <a:cs typeface="Arial" pitchFamily="34" charset="0"/>
              </a:rPr>
              <a:t>Lugeja: </a:t>
            </a:r>
          </a:p>
          <a:p>
            <a:pPr lvl="1" eaLnBrk="1" hangingPunct="1"/>
            <a:r>
              <a:rPr lang="et-EE" sz="2000" smtClean="0">
                <a:cs typeface="Arial" pitchFamily="34" charset="0"/>
              </a:rPr>
              <a:t>lisamine, eemaldamine, andmete muutmine, trahvi määramine, ... </a:t>
            </a:r>
          </a:p>
          <a:p>
            <a:pPr eaLnBrk="1" hangingPunct="1"/>
            <a:r>
              <a:rPr lang="et-EE" sz="2400" smtClean="0">
                <a:cs typeface="Arial" pitchFamily="34" charset="0"/>
              </a:rPr>
              <a:t>Raamat raamatukogus:</a:t>
            </a:r>
          </a:p>
          <a:p>
            <a:pPr lvl="1" eaLnBrk="1" hangingPunct="1"/>
            <a:r>
              <a:rPr lang="et-EE" sz="2000" smtClean="0">
                <a:cs typeface="Arial" pitchFamily="34" charset="0"/>
              </a:rPr>
              <a:t>laenutuse registreerimine, tagastamise registreerimine, mahakandmine, </a:t>
            </a:r>
          </a:p>
          <a:p>
            <a:pPr eaLnBrk="1" hangingPunct="1"/>
            <a:r>
              <a:rPr lang="et-EE" sz="2400" smtClean="0">
                <a:cs typeface="Arial" pitchFamily="34" charset="0"/>
              </a:rPr>
              <a:t>Raamat kaupluses:</a:t>
            </a:r>
          </a:p>
          <a:p>
            <a:pPr lvl="1" eaLnBrk="1" hangingPunct="1"/>
            <a:r>
              <a:rPr lang="et-EE" sz="2000" smtClean="0">
                <a:cs typeface="Arial" pitchFamily="34" charset="0"/>
              </a:rPr>
              <a:t>tellimine, lisamine, müügi fikseerimine, eemaldamine, ...</a:t>
            </a:r>
            <a:endParaRPr lang="et-EE" sz="2400" smtClean="0">
              <a:cs typeface="Arial" pitchFamily="34" charset="0"/>
            </a:endParaRPr>
          </a:p>
          <a:p>
            <a:pPr eaLnBrk="1" hangingPunct="1"/>
            <a:r>
              <a:rPr lang="et-EE" sz="2400" smtClean="0">
                <a:cs typeface="Arial" pitchFamily="34" charset="0"/>
              </a:rPr>
              <a:t>Geomeetriline kujund:</a:t>
            </a:r>
          </a:p>
          <a:p>
            <a:pPr lvl="1" eaLnBrk="1" hangingPunct="1"/>
            <a:r>
              <a:rPr lang="et-EE" sz="2000" smtClean="0">
                <a:cs typeface="Arial" pitchFamily="34" charset="0"/>
              </a:rPr>
              <a:t>lisamine, mõõtmete muutmine, asukoha muutmine,....   </a:t>
            </a:r>
          </a:p>
          <a:p>
            <a:pPr eaLnBrk="1" hangingPunct="1"/>
            <a:endParaRPr lang="et-EE" sz="24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t-EE" smtClean="0"/>
              <a:t>Klassid ja objektid</a:t>
            </a:r>
          </a:p>
        </p:txBody>
      </p:sp>
      <p:sp>
        <p:nvSpPr>
          <p:cNvPr id="24579" name="Content Placeholder 2"/>
          <p:cNvSpPr>
            <a:spLocks noGrp="1"/>
          </p:cNvSpPr>
          <p:nvPr>
            <p:ph idx="1"/>
          </p:nvPr>
        </p:nvSpPr>
        <p:spPr>
          <a:xfrm>
            <a:off x="457200" y="1219200"/>
            <a:ext cx="8229600" cy="4937125"/>
          </a:xfrm>
        </p:spPr>
        <p:txBody>
          <a:bodyPr/>
          <a:lstStyle/>
          <a:p>
            <a:pPr eaLnBrk="1" hangingPunct="1"/>
            <a:r>
              <a:rPr lang="et-EE" sz="2400" b="1" smtClean="0">
                <a:cs typeface="Arial" pitchFamily="34" charset="0"/>
              </a:rPr>
              <a:t>Klass</a:t>
            </a:r>
            <a:r>
              <a:rPr lang="et-EE" sz="2400" b="1" smtClean="0">
                <a:solidFill>
                  <a:srgbClr val="0000FF"/>
                </a:solidFill>
                <a:cs typeface="Arial" pitchFamily="34" charset="0"/>
              </a:rPr>
              <a:t> </a:t>
            </a:r>
            <a:r>
              <a:rPr lang="et-EE" sz="2400" smtClean="0">
                <a:solidFill>
                  <a:srgbClr val="000000"/>
                </a:solidFill>
                <a:cs typeface="Arial" pitchFamily="34" charset="0"/>
              </a:rPr>
              <a:t>–</a:t>
            </a:r>
            <a:r>
              <a:rPr lang="et-EE" sz="2400" b="1" smtClean="0">
                <a:solidFill>
                  <a:srgbClr val="000000"/>
                </a:solidFill>
                <a:cs typeface="Arial" pitchFamily="34" charset="0"/>
              </a:rPr>
              <a:t> </a:t>
            </a:r>
            <a:r>
              <a:rPr lang="et-EE" sz="2400" smtClean="0">
                <a:solidFill>
                  <a:srgbClr val="000000"/>
                </a:solidFill>
                <a:cs typeface="Arial" pitchFamily="34" charset="0"/>
              </a:rPr>
              <a:t>abstraktsioon:</a:t>
            </a:r>
            <a:r>
              <a:rPr lang="et-EE" sz="2400" b="1" smtClean="0">
                <a:solidFill>
                  <a:srgbClr val="000000"/>
                </a:solidFill>
                <a:cs typeface="Arial" pitchFamily="34" charset="0"/>
              </a:rPr>
              <a:t> </a:t>
            </a:r>
            <a:r>
              <a:rPr lang="et-EE" sz="2400" smtClean="0">
                <a:solidFill>
                  <a:srgbClr val="000000"/>
                </a:solidFill>
                <a:cs typeface="Arial" pitchFamily="34" charset="0"/>
              </a:rPr>
              <a:t>ühetüübiliste objektide kirjeldus vaadeldavas süsteemis</a:t>
            </a:r>
          </a:p>
          <a:p>
            <a:pPr eaLnBrk="1" hangingPunct="1"/>
            <a:r>
              <a:rPr lang="et-EE" sz="2400" b="1" smtClean="0">
                <a:solidFill>
                  <a:srgbClr val="000000"/>
                </a:solidFill>
                <a:cs typeface="Arial" pitchFamily="34" charset="0"/>
              </a:rPr>
              <a:t>Antud klassi </a:t>
            </a:r>
            <a:r>
              <a:rPr lang="et-EE" sz="2400" smtClean="0">
                <a:solidFill>
                  <a:srgbClr val="000000"/>
                </a:solidFill>
                <a:cs typeface="Arial" pitchFamily="34" charset="0"/>
              </a:rPr>
              <a:t>kuuluvatel objektidel on ühesugune tähendus, valik </a:t>
            </a:r>
            <a:r>
              <a:rPr lang="et-EE" sz="2400" smtClean="0">
                <a:cs typeface="Arial" pitchFamily="34" charset="0"/>
              </a:rPr>
              <a:t>omadusi, tegevusi ning seoseid teiste objektidega </a:t>
            </a:r>
          </a:p>
          <a:p>
            <a:pPr eaLnBrk="1" hangingPunct="1"/>
            <a:r>
              <a:rPr lang="et-EE" sz="2400" smtClean="0">
                <a:solidFill>
                  <a:srgbClr val="000000"/>
                </a:solidFill>
                <a:cs typeface="Arial" pitchFamily="34" charset="0"/>
              </a:rPr>
              <a:t>Näiteks: Raamat, Lugeja, Auto, Ruum, Tööleht, Kujund, ...</a:t>
            </a:r>
            <a:br>
              <a:rPr lang="et-EE" sz="2400" smtClean="0">
                <a:solidFill>
                  <a:srgbClr val="000000"/>
                </a:solidFill>
                <a:cs typeface="Arial" pitchFamily="34" charset="0"/>
              </a:rPr>
            </a:br>
            <a:r>
              <a:rPr lang="et-EE" sz="2200" b="1" smtClean="0">
                <a:solidFill>
                  <a:srgbClr val="FF0000"/>
                </a:solidFill>
                <a:cs typeface="Arial" pitchFamily="34" charset="0"/>
              </a:rPr>
              <a:t>NB! </a:t>
            </a:r>
            <a:r>
              <a:rPr lang="et-EE" sz="2200" smtClean="0">
                <a:solidFill>
                  <a:srgbClr val="000000"/>
                </a:solidFill>
                <a:cs typeface="Arial" pitchFamily="34" charset="0"/>
              </a:rPr>
              <a:t>UML'is peab klassi nime alguses olema suurtäht, tavaliselt kasutatakse ainsust</a:t>
            </a:r>
          </a:p>
          <a:p>
            <a:pPr eaLnBrk="1" hangingPunct="1"/>
            <a:r>
              <a:rPr lang="et-EE" sz="2400" smtClean="0">
                <a:solidFill>
                  <a:srgbClr val="000000"/>
                </a:solidFill>
                <a:cs typeface="Arial" pitchFamily="34" charset="0"/>
              </a:rPr>
              <a:t>Konkreetne objekt on klassi eksemplar (ilming)</a:t>
            </a:r>
          </a:p>
          <a:p>
            <a:pPr eaLnBrk="1" hangingPunct="1"/>
            <a:r>
              <a:rPr lang="et-EE" sz="2400" smtClean="0">
                <a:cs typeface="Arial" pitchFamily="34" charset="0"/>
              </a:rPr>
              <a:t>UML'i diagrammidel klass esitatakse ristkülikuna</a:t>
            </a:r>
          </a:p>
          <a:p>
            <a:pPr eaLnBrk="1" hangingPunct="1"/>
            <a:r>
              <a:rPr lang="et-EE" sz="2400" smtClean="0">
                <a:cs typeface="Arial" pitchFamily="34" charset="0"/>
              </a:rPr>
              <a:t>Üldjuhul kolm sektsiooni: </a:t>
            </a:r>
            <a:r>
              <a:rPr lang="et-EE" sz="2400" b="1" smtClean="0">
                <a:cs typeface="Arial" pitchFamily="34" charset="0"/>
              </a:rPr>
              <a:t>nimi</a:t>
            </a:r>
            <a:r>
              <a:rPr lang="et-EE" sz="2400" smtClean="0">
                <a:cs typeface="Arial" pitchFamily="34" charset="0"/>
              </a:rPr>
              <a:t>, </a:t>
            </a:r>
            <a:r>
              <a:rPr lang="et-EE" sz="2400" b="1" smtClean="0">
                <a:cs typeface="Arial" pitchFamily="34" charset="0"/>
              </a:rPr>
              <a:t>atribuudid</a:t>
            </a:r>
            <a:r>
              <a:rPr lang="et-EE" sz="2400" smtClean="0">
                <a:cs typeface="Arial" pitchFamily="34" charset="0"/>
              </a:rPr>
              <a:t> ja </a:t>
            </a:r>
            <a:r>
              <a:rPr lang="et-EE" sz="2400" b="1" smtClean="0">
                <a:cs typeface="Arial" pitchFamily="34" charset="0"/>
              </a:rPr>
              <a:t>operatsioonid</a:t>
            </a:r>
            <a:endParaRPr lang="et-EE" sz="2400" smtClean="0">
              <a:cs typeface="Arial" pitchFamily="34" charset="0"/>
            </a:endParaRPr>
          </a:p>
          <a:p>
            <a:pPr eaLnBrk="1" hangingPunct="1"/>
            <a:r>
              <a:rPr lang="et-EE" sz="2400" smtClean="0">
                <a:cs typeface="Arial" pitchFamily="34" charset="0"/>
              </a:rPr>
              <a:t> Kohustuslik ainult nimi</a:t>
            </a:r>
          </a:p>
          <a:p>
            <a:pPr eaLnBrk="1" hangingPunct="1"/>
            <a:endParaRPr lang="et-EE" sz="2400" smtClean="0"/>
          </a:p>
        </p:txBody>
      </p:sp>
      <p:sp>
        <p:nvSpPr>
          <p:cNvPr id="24580" name="Footer Placeholder 3"/>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24581" name="Slide Number Placeholder 4"/>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4724F6AE-A99E-410D-B5C1-5F18F90FEFA8}" type="slidenum">
              <a:rPr lang="et-EE" smtClean="0"/>
              <a:pPr fontAlgn="base">
                <a:spcBef>
                  <a:spcPct val="0"/>
                </a:spcBef>
                <a:spcAft>
                  <a:spcPct val="0"/>
                </a:spcAft>
                <a:defRPr/>
              </a:pPr>
              <a:t>14</a:t>
            </a:fld>
            <a:endParaRPr lang="et-EE"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t-EE" smtClean="0"/>
              <a:t>Klasside näited I</a:t>
            </a:r>
          </a:p>
        </p:txBody>
      </p:sp>
      <p:sp>
        <p:nvSpPr>
          <p:cNvPr id="25603" name="Footer Placeholder 2"/>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25604" name="Slide Number Placeholder 3"/>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7BF1263E-9A0A-4D42-BC78-4FB61C667140}" type="slidenum">
              <a:rPr lang="et-EE" smtClean="0"/>
              <a:pPr fontAlgn="base">
                <a:spcBef>
                  <a:spcPct val="0"/>
                </a:spcBef>
                <a:spcAft>
                  <a:spcPct val="0"/>
                </a:spcAft>
                <a:defRPr/>
              </a:pPr>
              <a:t>15</a:t>
            </a:fld>
            <a:endParaRPr lang="et-EE" smtClean="0"/>
          </a:p>
        </p:txBody>
      </p:sp>
      <p:grpSp>
        <p:nvGrpSpPr>
          <p:cNvPr id="25605" name="Group 4"/>
          <p:cNvGrpSpPr>
            <a:grpSpLocks/>
          </p:cNvGrpSpPr>
          <p:nvPr/>
        </p:nvGrpSpPr>
        <p:grpSpPr bwMode="auto">
          <a:xfrm>
            <a:off x="1116013" y="1773238"/>
            <a:ext cx="1973262" cy="3857625"/>
            <a:chOff x="0" y="0"/>
            <a:chExt cx="207" cy="405"/>
          </a:xfrm>
        </p:grpSpPr>
        <p:sp>
          <p:nvSpPr>
            <p:cNvPr id="25612" name="Text Box 46"/>
            <p:cNvSpPr txBox="1">
              <a:spLocks noChangeArrowheads="1"/>
            </p:cNvSpPr>
            <p:nvPr/>
          </p:nvSpPr>
          <p:spPr bwMode="auto">
            <a:xfrm>
              <a:off x="0" y="0"/>
              <a:ext cx="207" cy="38"/>
            </a:xfrm>
            <a:prstGeom prst="rect">
              <a:avLst/>
            </a:prstGeom>
            <a:solidFill>
              <a:srgbClr val="99CCFF"/>
            </a:solidFill>
            <a:ln w="9525">
              <a:solidFill>
                <a:srgbClr val="000000"/>
              </a:solidFill>
              <a:miter lim="800000"/>
              <a:headEnd/>
              <a:tailEnd/>
            </a:ln>
          </p:spPr>
          <p:txBody>
            <a:bodyPr lIns="0" tIns="46800" rIns="0" bIns="4680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t-EE" sz="1600" b="1">
                  <a:solidFill>
                    <a:srgbClr val="000000"/>
                  </a:solidFill>
                  <a:cs typeface="Arial" pitchFamily="34" charset="0"/>
                </a:rPr>
                <a:t>Raamat</a:t>
              </a:r>
            </a:p>
          </p:txBody>
        </p:sp>
        <p:sp>
          <p:nvSpPr>
            <p:cNvPr id="25613" name="Text Box 47"/>
            <p:cNvSpPr txBox="1">
              <a:spLocks noChangeArrowheads="1"/>
            </p:cNvSpPr>
            <p:nvPr/>
          </p:nvSpPr>
          <p:spPr bwMode="auto">
            <a:xfrm>
              <a:off x="0" y="38"/>
              <a:ext cx="207" cy="223"/>
            </a:xfrm>
            <a:prstGeom prst="rect">
              <a:avLst/>
            </a:prstGeom>
            <a:solidFill>
              <a:srgbClr val="FFFFFF"/>
            </a:solidFill>
            <a:ln w="9525">
              <a:solidFill>
                <a:srgbClr val="000000"/>
              </a:solidFill>
              <a:miter lim="800000"/>
              <a:headEnd/>
              <a:tailEnd/>
            </a:ln>
          </p:spPr>
          <p:txBody>
            <a:bodyPr lIns="72000" tIns="46800" rIns="0" bIns="4680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1600">
                  <a:solidFill>
                    <a:srgbClr val="000000"/>
                  </a:solidFill>
                  <a:cs typeface="Arial" pitchFamily="34" charset="0"/>
                </a:rPr>
                <a:t>ISBN</a:t>
              </a:r>
            </a:p>
            <a:p>
              <a:pPr eaLnBrk="1" hangingPunct="1"/>
              <a:r>
                <a:rPr lang="et-EE" sz="1600">
                  <a:solidFill>
                    <a:srgbClr val="000000"/>
                  </a:solidFill>
                  <a:cs typeface="Arial" pitchFamily="34" charset="0"/>
                </a:rPr>
                <a:t>autor</a:t>
              </a:r>
            </a:p>
            <a:p>
              <a:pPr eaLnBrk="1" hangingPunct="1"/>
              <a:r>
                <a:rPr lang="et-EE" sz="1600">
                  <a:solidFill>
                    <a:srgbClr val="000000"/>
                  </a:solidFill>
                  <a:cs typeface="Arial" pitchFamily="34" charset="0"/>
                </a:rPr>
                <a:t>nimetus</a:t>
              </a:r>
            </a:p>
            <a:p>
              <a:pPr eaLnBrk="1" hangingPunct="1"/>
              <a:r>
                <a:rPr lang="et-EE" sz="1600">
                  <a:solidFill>
                    <a:srgbClr val="000000"/>
                  </a:solidFill>
                  <a:cs typeface="Arial" pitchFamily="34" charset="0"/>
                </a:rPr>
                <a:t>aasta</a:t>
              </a:r>
            </a:p>
            <a:p>
              <a:pPr eaLnBrk="1" hangingPunct="1"/>
              <a:r>
                <a:rPr lang="et-EE" sz="1600">
                  <a:solidFill>
                    <a:srgbClr val="000000"/>
                  </a:solidFill>
                  <a:cs typeface="Arial" pitchFamily="34" charset="0"/>
                </a:rPr>
                <a:t>kirjastus</a:t>
              </a:r>
            </a:p>
            <a:p>
              <a:pPr eaLnBrk="1" hangingPunct="1"/>
              <a:r>
                <a:rPr lang="et-EE" sz="1600">
                  <a:solidFill>
                    <a:srgbClr val="000000"/>
                  </a:solidFill>
                  <a:cs typeface="Arial" pitchFamily="34" charset="0"/>
                </a:rPr>
                <a:t>hind</a:t>
              </a:r>
              <a:endParaRPr lang="et-EE" sz="1400">
                <a:solidFill>
                  <a:srgbClr val="000000"/>
                </a:solidFill>
                <a:cs typeface="Arial" pitchFamily="34" charset="0"/>
              </a:endParaRPr>
            </a:p>
            <a:p>
              <a:pPr eaLnBrk="1" hangingPunct="1"/>
              <a:r>
                <a:rPr lang="et-EE" sz="1600" b="1">
                  <a:solidFill>
                    <a:srgbClr val="FF0000"/>
                  </a:solidFill>
                  <a:cs typeface="Arial" pitchFamily="34" charset="0"/>
                </a:rPr>
                <a:t>/</a:t>
              </a:r>
              <a:r>
                <a:rPr lang="et-EE" sz="1600">
                  <a:solidFill>
                    <a:srgbClr val="000000"/>
                  </a:solidFill>
                  <a:cs typeface="Arial" pitchFamily="34" charset="0"/>
                </a:rPr>
                <a:t> arv</a:t>
              </a:r>
              <a:endParaRPr lang="et-EE" sz="1400">
                <a:solidFill>
                  <a:srgbClr val="000000"/>
                </a:solidFill>
                <a:cs typeface="Arial" pitchFamily="34" charset="0"/>
              </a:endParaRPr>
            </a:p>
            <a:p>
              <a:pPr eaLnBrk="1" hangingPunct="1"/>
              <a:r>
                <a:rPr lang="et-EE" sz="1400">
                  <a:solidFill>
                    <a:srgbClr val="000000"/>
                  </a:solidFill>
                  <a:cs typeface="Arial" pitchFamily="34" charset="0"/>
                </a:rPr>
                <a:t>...</a:t>
              </a:r>
            </a:p>
            <a:p>
              <a:pPr eaLnBrk="1" hangingPunct="1"/>
              <a:endParaRPr lang="et-EE" sz="1400">
                <a:solidFill>
                  <a:srgbClr val="000000"/>
                </a:solidFill>
                <a:cs typeface="Arial" pitchFamily="34" charset="0"/>
              </a:endParaRPr>
            </a:p>
          </p:txBody>
        </p:sp>
        <p:sp>
          <p:nvSpPr>
            <p:cNvPr id="25614" name="Text Box 48"/>
            <p:cNvSpPr txBox="1">
              <a:spLocks noChangeArrowheads="1"/>
            </p:cNvSpPr>
            <p:nvPr/>
          </p:nvSpPr>
          <p:spPr bwMode="auto">
            <a:xfrm>
              <a:off x="0" y="261"/>
              <a:ext cx="207" cy="144"/>
            </a:xfrm>
            <a:prstGeom prst="rect">
              <a:avLst/>
            </a:prstGeom>
            <a:solidFill>
              <a:srgbClr val="FFFFFF"/>
            </a:solidFill>
            <a:ln w="9525">
              <a:solidFill>
                <a:srgbClr val="000000"/>
              </a:solidFill>
              <a:miter lim="800000"/>
              <a:headEnd/>
              <a:tailEnd/>
            </a:ln>
          </p:spPr>
          <p:txBody>
            <a:bodyPr lIns="72000" tIns="46800" rIns="0" bIns="4680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1600">
                  <a:solidFill>
                    <a:srgbClr val="000000"/>
                  </a:solidFill>
                  <a:cs typeface="Arial" pitchFamily="34" charset="0"/>
                </a:rPr>
                <a:t>lisa()</a:t>
              </a:r>
            </a:p>
            <a:p>
              <a:pPr eaLnBrk="1" hangingPunct="1"/>
              <a:r>
                <a:rPr lang="et-EE" sz="1600">
                  <a:solidFill>
                    <a:srgbClr val="000000"/>
                  </a:solidFill>
                  <a:cs typeface="Arial" pitchFamily="34" charset="0"/>
                </a:rPr>
                <a:t>eemalda()</a:t>
              </a:r>
            </a:p>
            <a:p>
              <a:pPr eaLnBrk="1" hangingPunct="1"/>
              <a:r>
                <a:rPr lang="et-EE" sz="1600">
                  <a:solidFill>
                    <a:srgbClr val="000000"/>
                  </a:solidFill>
                  <a:cs typeface="Arial" pitchFamily="34" charset="0"/>
                </a:rPr>
                <a:t>muuda_andmeid()</a:t>
              </a:r>
            </a:p>
            <a:p>
              <a:pPr eaLnBrk="1" hangingPunct="1"/>
              <a:r>
                <a:rPr lang="et-EE" sz="1600">
                  <a:solidFill>
                    <a:srgbClr val="000000"/>
                  </a:solidFill>
                  <a:cs typeface="Arial" pitchFamily="34" charset="0"/>
                </a:rPr>
                <a:t>muuda_arvu(arv, n)</a:t>
              </a:r>
              <a:endParaRPr lang="et-EE" sz="1400">
                <a:solidFill>
                  <a:srgbClr val="000000"/>
                </a:solidFill>
                <a:cs typeface="Arial" pitchFamily="34" charset="0"/>
              </a:endParaRPr>
            </a:p>
            <a:p>
              <a:pPr eaLnBrk="1" hangingPunct="1"/>
              <a:r>
                <a:rPr lang="et-EE" sz="1400">
                  <a:solidFill>
                    <a:srgbClr val="000000"/>
                  </a:solidFill>
                  <a:cs typeface="Arial" pitchFamily="34" charset="0"/>
                </a:rPr>
                <a:t>...</a:t>
              </a:r>
            </a:p>
          </p:txBody>
        </p:sp>
      </p:grpSp>
      <p:sp>
        <p:nvSpPr>
          <p:cNvPr id="25606" name="Text Box 73"/>
          <p:cNvSpPr txBox="1">
            <a:spLocks noChangeArrowheads="1"/>
          </p:cNvSpPr>
          <p:nvPr/>
        </p:nvSpPr>
        <p:spPr bwMode="auto">
          <a:xfrm>
            <a:off x="1116013" y="1268413"/>
            <a:ext cx="4103687" cy="3603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6576" tIns="32004"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2000">
                <a:solidFill>
                  <a:srgbClr val="000000"/>
                </a:solidFill>
                <a:cs typeface="Arial" pitchFamily="34" charset="0"/>
              </a:rPr>
              <a:t>Klass </a:t>
            </a:r>
            <a:r>
              <a:rPr lang="et-EE" sz="2000" b="1">
                <a:solidFill>
                  <a:srgbClr val="000000"/>
                </a:solidFill>
                <a:cs typeface="Arial" pitchFamily="34" charset="0"/>
              </a:rPr>
              <a:t>Raamat</a:t>
            </a:r>
            <a:r>
              <a:rPr lang="et-EE" sz="2000">
                <a:solidFill>
                  <a:srgbClr val="000000"/>
                </a:solidFill>
                <a:cs typeface="Arial" pitchFamily="34" charset="0"/>
              </a:rPr>
              <a:t> kaupluses</a:t>
            </a:r>
          </a:p>
        </p:txBody>
      </p:sp>
      <p:sp>
        <p:nvSpPr>
          <p:cNvPr id="25607" name="Text Box 18"/>
          <p:cNvSpPr txBox="1">
            <a:spLocks noChangeArrowheads="1"/>
          </p:cNvSpPr>
          <p:nvPr/>
        </p:nvSpPr>
        <p:spPr bwMode="auto">
          <a:xfrm>
            <a:off x="3132138" y="1830388"/>
            <a:ext cx="1755775" cy="25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6576"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b="1">
                <a:solidFill>
                  <a:srgbClr val="0000FF"/>
                </a:solidFill>
                <a:cs typeface="Arial" pitchFamily="34" charset="0"/>
              </a:rPr>
              <a:t>Klassi</a:t>
            </a:r>
            <a:r>
              <a:rPr lang="et-EE" sz="1600" b="1">
                <a:solidFill>
                  <a:srgbClr val="0000FF"/>
                </a:solidFill>
                <a:cs typeface="Arial" pitchFamily="34" charset="0"/>
              </a:rPr>
              <a:t> </a:t>
            </a:r>
            <a:r>
              <a:rPr lang="en-US" sz="1600" b="1">
                <a:solidFill>
                  <a:srgbClr val="0000FF"/>
                </a:solidFill>
                <a:cs typeface="Arial" pitchFamily="34" charset="0"/>
              </a:rPr>
              <a:t>nimi</a:t>
            </a:r>
          </a:p>
        </p:txBody>
      </p:sp>
      <p:sp>
        <p:nvSpPr>
          <p:cNvPr id="25608" name="Text Box 19"/>
          <p:cNvSpPr txBox="1">
            <a:spLocks noChangeArrowheads="1"/>
          </p:cNvSpPr>
          <p:nvPr/>
        </p:nvSpPr>
        <p:spPr bwMode="auto">
          <a:xfrm>
            <a:off x="3132138" y="2276475"/>
            <a:ext cx="2392362" cy="25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6576" tIns="32004"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1600" b="1">
                <a:solidFill>
                  <a:srgbClr val="800000"/>
                </a:solidFill>
                <a:cs typeface="Arial" pitchFamily="34" charset="0"/>
              </a:rPr>
              <a:t>Atribuudid </a:t>
            </a:r>
            <a:r>
              <a:rPr lang="et-EE" sz="1600">
                <a:solidFill>
                  <a:srgbClr val="000000"/>
                </a:solidFill>
                <a:cs typeface="Arial" pitchFamily="34" charset="0"/>
              </a:rPr>
              <a:t>(</a:t>
            </a:r>
            <a:r>
              <a:rPr lang="et-EE" sz="1600" b="1">
                <a:solidFill>
                  <a:srgbClr val="000000"/>
                </a:solidFill>
                <a:cs typeface="Arial" pitchFamily="34" charset="0"/>
              </a:rPr>
              <a:t>omadused</a:t>
            </a:r>
            <a:r>
              <a:rPr lang="et-EE" sz="1600">
                <a:solidFill>
                  <a:srgbClr val="000000"/>
                </a:solidFill>
                <a:cs typeface="Arial" pitchFamily="34" charset="0"/>
              </a:rPr>
              <a:t>)</a:t>
            </a:r>
            <a:endParaRPr lang="et-EE" sz="1600">
              <a:solidFill>
                <a:srgbClr val="800000"/>
              </a:solidFill>
              <a:cs typeface="Arial" pitchFamily="34" charset="0"/>
            </a:endParaRPr>
          </a:p>
        </p:txBody>
      </p:sp>
      <p:sp>
        <p:nvSpPr>
          <p:cNvPr id="25609" name="Text Box 20"/>
          <p:cNvSpPr txBox="1">
            <a:spLocks noChangeArrowheads="1"/>
          </p:cNvSpPr>
          <p:nvPr/>
        </p:nvSpPr>
        <p:spPr bwMode="auto">
          <a:xfrm>
            <a:off x="3132138" y="4324350"/>
            <a:ext cx="2909887"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6576" tIns="32004"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1600" b="1">
                <a:solidFill>
                  <a:srgbClr val="800000"/>
                </a:solidFill>
                <a:cs typeface="Arial" pitchFamily="34" charset="0"/>
              </a:rPr>
              <a:t>Operatsioonid </a:t>
            </a:r>
            <a:r>
              <a:rPr lang="et-EE" sz="1600">
                <a:solidFill>
                  <a:srgbClr val="000000"/>
                </a:solidFill>
                <a:cs typeface="Arial" pitchFamily="34" charset="0"/>
              </a:rPr>
              <a:t>(</a:t>
            </a:r>
            <a:r>
              <a:rPr lang="et-EE" sz="1600" b="1">
                <a:cs typeface="Arial" pitchFamily="34" charset="0"/>
              </a:rPr>
              <a:t>meetodid</a:t>
            </a:r>
            <a:r>
              <a:rPr lang="et-EE" sz="1600">
                <a:solidFill>
                  <a:srgbClr val="000000"/>
                </a:solidFill>
                <a:cs typeface="Arial" pitchFamily="34" charset="0"/>
              </a:rPr>
              <a:t>)</a:t>
            </a:r>
            <a:endParaRPr lang="en-US" sz="1600">
              <a:solidFill>
                <a:srgbClr val="FF0000"/>
              </a:solidFill>
              <a:cs typeface="Arial" pitchFamily="34" charset="0"/>
            </a:endParaRPr>
          </a:p>
        </p:txBody>
      </p:sp>
      <p:sp>
        <p:nvSpPr>
          <p:cNvPr id="25610" name="Text Box 62"/>
          <p:cNvSpPr txBox="1">
            <a:spLocks noChangeArrowheads="1"/>
          </p:cNvSpPr>
          <p:nvPr/>
        </p:nvSpPr>
        <p:spPr bwMode="auto">
          <a:xfrm>
            <a:off x="3132138" y="2708275"/>
            <a:ext cx="4824412" cy="136842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72000" tIns="82800" rIns="90000" bIns="4680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1600" b="1">
                <a:solidFill>
                  <a:srgbClr val="800000"/>
                </a:solidFill>
                <a:cs typeface="Arial" pitchFamily="34" charset="0"/>
              </a:rPr>
              <a:t>Atribuudid</a:t>
            </a:r>
            <a:r>
              <a:rPr lang="et-EE" sz="1600" b="1">
                <a:solidFill>
                  <a:srgbClr val="000000"/>
                </a:solidFill>
                <a:cs typeface="Arial" pitchFamily="34" charset="0"/>
              </a:rPr>
              <a:t> </a:t>
            </a:r>
            <a:r>
              <a:rPr lang="et-EE" sz="1600">
                <a:solidFill>
                  <a:srgbClr val="000000"/>
                </a:solidFill>
                <a:cs typeface="Arial" pitchFamily="34" charset="0"/>
              </a:rPr>
              <a:t>ehk</a:t>
            </a:r>
            <a:r>
              <a:rPr lang="et-EE" sz="1600" b="1">
                <a:solidFill>
                  <a:srgbClr val="000000"/>
                </a:solidFill>
                <a:cs typeface="Arial" pitchFamily="34" charset="0"/>
              </a:rPr>
              <a:t> omadused</a:t>
            </a:r>
            <a:endParaRPr lang="et-EE" sz="1600">
              <a:solidFill>
                <a:srgbClr val="000000"/>
              </a:solidFill>
              <a:cs typeface="Arial" pitchFamily="34" charset="0"/>
            </a:endParaRPr>
          </a:p>
          <a:p>
            <a:pPr eaLnBrk="1" hangingPunct="1"/>
            <a:r>
              <a:rPr lang="et-EE" sz="1600">
                <a:solidFill>
                  <a:srgbClr val="000000"/>
                </a:solidFill>
                <a:cs typeface="Arial" pitchFamily="34" charset="0"/>
              </a:rPr>
              <a:t>Igal omadusel </a:t>
            </a:r>
            <a:r>
              <a:rPr lang="et-EE" sz="1600" b="1">
                <a:solidFill>
                  <a:srgbClr val="800000"/>
                </a:solidFill>
                <a:cs typeface="Arial" pitchFamily="34" charset="0"/>
              </a:rPr>
              <a:t>nimi</a:t>
            </a:r>
            <a:r>
              <a:rPr lang="et-EE" sz="1600">
                <a:solidFill>
                  <a:srgbClr val="000000"/>
                </a:solidFill>
                <a:cs typeface="Arial" pitchFamily="34" charset="0"/>
              </a:rPr>
              <a:t>: autor, nimetus, hind, …  </a:t>
            </a:r>
          </a:p>
          <a:p>
            <a:pPr eaLnBrk="1" hangingPunct="1"/>
            <a:r>
              <a:rPr lang="et-EE" sz="1600">
                <a:solidFill>
                  <a:srgbClr val="000000"/>
                </a:solidFill>
                <a:cs typeface="Arial" pitchFamily="34" charset="0"/>
              </a:rPr>
              <a:t> Atribuudid võivad olla:</a:t>
            </a:r>
          </a:p>
          <a:p>
            <a:pPr eaLnBrk="1" hangingPunct="1"/>
            <a:r>
              <a:rPr lang="et-EE" sz="1600">
                <a:solidFill>
                  <a:srgbClr val="000000"/>
                </a:solidFill>
                <a:cs typeface="Arial" pitchFamily="34" charset="0"/>
              </a:rPr>
              <a:t>     </a:t>
            </a:r>
            <a:r>
              <a:rPr lang="et-EE" sz="1600" b="1">
                <a:solidFill>
                  <a:srgbClr val="000000"/>
                </a:solidFill>
                <a:cs typeface="Arial" pitchFamily="34" charset="0"/>
              </a:rPr>
              <a:t>esmased</a:t>
            </a:r>
            <a:r>
              <a:rPr lang="et-EE" sz="1600">
                <a:solidFill>
                  <a:srgbClr val="000000"/>
                </a:solidFill>
                <a:cs typeface="Arial" pitchFamily="34" charset="0"/>
              </a:rPr>
              <a:t> ehk sisestatavad</a:t>
            </a:r>
          </a:p>
          <a:p>
            <a:pPr eaLnBrk="1" hangingPunct="1"/>
            <a:r>
              <a:rPr lang="et-EE" sz="1600">
                <a:solidFill>
                  <a:srgbClr val="000000"/>
                </a:solidFill>
                <a:cs typeface="Arial" pitchFamily="34" charset="0"/>
              </a:rPr>
              <a:t>     </a:t>
            </a:r>
            <a:r>
              <a:rPr lang="et-EE" sz="1600" b="1">
                <a:solidFill>
                  <a:srgbClr val="000000"/>
                </a:solidFill>
                <a:cs typeface="Arial" pitchFamily="34" charset="0"/>
              </a:rPr>
              <a:t>tuletatavad</a:t>
            </a:r>
            <a:r>
              <a:rPr lang="et-EE" sz="1600">
                <a:solidFill>
                  <a:srgbClr val="000000"/>
                </a:solidFill>
                <a:cs typeface="Arial" pitchFamily="34" charset="0"/>
              </a:rPr>
              <a:t> (siin </a:t>
            </a:r>
            <a:r>
              <a:rPr lang="et-EE" sz="1600" b="1">
                <a:solidFill>
                  <a:srgbClr val="000000"/>
                </a:solidFill>
                <a:cs typeface="Arial" pitchFamily="34" charset="0"/>
              </a:rPr>
              <a:t>arv</a:t>
            </a:r>
            <a:r>
              <a:rPr lang="et-EE" sz="1600">
                <a:solidFill>
                  <a:srgbClr val="000000"/>
                </a:solidFill>
                <a:cs typeface="Arial" pitchFamily="34" charset="0"/>
              </a:rPr>
              <a:t>). Selle ees on kaldkriips "/"</a:t>
            </a:r>
          </a:p>
          <a:p>
            <a:pPr eaLnBrk="1" hangingPunct="1"/>
            <a:endParaRPr lang="et-EE" sz="1600">
              <a:solidFill>
                <a:srgbClr val="000000"/>
              </a:solidFill>
              <a:cs typeface="Arial" pitchFamily="34" charset="0"/>
            </a:endParaRPr>
          </a:p>
        </p:txBody>
      </p:sp>
      <p:sp>
        <p:nvSpPr>
          <p:cNvPr id="25611" name="Text Box 25"/>
          <p:cNvSpPr txBox="1">
            <a:spLocks noChangeArrowheads="1"/>
          </p:cNvSpPr>
          <p:nvPr/>
        </p:nvSpPr>
        <p:spPr bwMode="auto">
          <a:xfrm>
            <a:off x="3132138" y="4868863"/>
            <a:ext cx="4786312" cy="56197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72000" tIns="82800" rIns="90000" bIns="4680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1600" b="1">
                <a:solidFill>
                  <a:srgbClr val="800000"/>
                </a:solidFill>
                <a:cs typeface="Arial" pitchFamily="34" charset="0"/>
              </a:rPr>
              <a:t>Operatsioonid</a:t>
            </a:r>
            <a:r>
              <a:rPr lang="et-EE" sz="1600">
                <a:solidFill>
                  <a:srgbClr val="000000"/>
                </a:solidFill>
                <a:cs typeface="Arial" pitchFamily="34" charset="0"/>
              </a:rPr>
              <a:t> on kujul: </a:t>
            </a:r>
            <a:r>
              <a:rPr lang="et-EE" sz="1600" b="1" i="1">
                <a:solidFill>
                  <a:srgbClr val="000000"/>
                </a:solidFill>
                <a:cs typeface="Arial" pitchFamily="34" charset="0"/>
              </a:rPr>
              <a:t>nimetus</a:t>
            </a:r>
            <a:r>
              <a:rPr lang="et-EE" sz="1600">
                <a:solidFill>
                  <a:srgbClr val="000000"/>
                </a:solidFill>
                <a:cs typeface="Arial" pitchFamily="34" charset="0"/>
              </a:rPr>
              <a:t>(). </a:t>
            </a:r>
          </a:p>
          <a:p>
            <a:pPr eaLnBrk="1" hangingPunct="1"/>
            <a:r>
              <a:rPr lang="et-EE" sz="1600">
                <a:solidFill>
                  <a:srgbClr val="000000"/>
                </a:solidFill>
                <a:cs typeface="Arial" pitchFamily="34" charset="0"/>
              </a:rPr>
              <a:t>sulgudes on argumendid: </a:t>
            </a:r>
            <a:r>
              <a:rPr lang="et-EE" sz="1600" b="1" i="1">
                <a:solidFill>
                  <a:srgbClr val="000000"/>
                </a:solidFill>
                <a:cs typeface="Arial" pitchFamily="34" charset="0"/>
              </a:rPr>
              <a:t>muuda_arvu</a:t>
            </a:r>
            <a:r>
              <a:rPr lang="et-EE" sz="1600">
                <a:solidFill>
                  <a:srgbClr val="000000"/>
                </a:solidFill>
                <a:cs typeface="Arial" pitchFamily="34" charset="0"/>
              </a:rPr>
              <a:t>(arv, n)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t-EE" smtClean="0"/>
              <a:t>Klasside näited II</a:t>
            </a:r>
          </a:p>
        </p:txBody>
      </p:sp>
      <p:sp>
        <p:nvSpPr>
          <p:cNvPr id="26627" name="Footer Placeholder 2"/>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26628" name="Slide Number Placeholder 3"/>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C393F608-5FA9-4F56-B938-9A8C7557F9A5}" type="slidenum">
              <a:rPr lang="et-EE" smtClean="0"/>
              <a:pPr fontAlgn="base">
                <a:spcBef>
                  <a:spcPct val="0"/>
                </a:spcBef>
                <a:spcAft>
                  <a:spcPct val="0"/>
                </a:spcAft>
                <a:defRPr/>
              </a:pPr>
              <a:t>16</a:t>
            </a:fld>
            <a:endParaRPr lang="et-EE" smtClean="0"/>
          </a:p>
        </p:txBody>
      </p:sp>
      <p:sp>
        <p:nvSpPr>
          <p:cNvPr id="26629" name="Text Box 30"/>
          <p:cNvSpPr txBox="1">
            <a:spLocks noChangeArrowheads="1"/>
          </p:cNvSpPr>
          <p:nvPr/>
        </p:nvSpPr>
        <p:spPr bwMode="auto">
          <a:xfrm>
            <a:off x="900113" y="1412875"/>
            <a:ext cx="5405437" cy="33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27432" tIns="32004"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2000">
                <a:solidFill>
                  <a:srgbClr val="000000"/>
                </a:solidFill>
                <a:cs typeface="Arial" pitchFamily="34" charset="0"/>
              </a:rPr>
              <a:t>Klass </a:t>
            </a:r>
            <a:r>
              <a:rPr lang="et-EE" sz="2000" b="1">
                <a:solidFill>
                  <a:srgbClr val="000000"/>
                </a:solidFill>
                <a:cs typeface="Arial" pitchFamily="34" charset="0"/>
              </a:rPr>
              <a:t>Ristkülik </a:t>
            </a:r>
            <a:r>
              <a:rPr lang="et-EE" sz="2000">
                <a:solidFill>
                  <a:srgbClr val="000000"/>
                </a:solidFill>
                <a:cs typeface="Arial" pitchFamily="34" charset="0"/>
              </a:rPr>
              <a:t>süsteemis </a:t>
            </a:r>
            <a:r>
              <a:rPr lang="et-EE" sz="2000" b="1">
                <a:solidFill>
                  <a:srgbClr val="000000"/>
                </a:solidFill>
                <a:cs typeface="Arial" pitchFamily="34" charset="0"/>
              </a:rPr>
              <a:t>Geomeetria</a:t>
            </a:r>
          </a:p>
        </p:txBody>
      </p:sp>
      <p:grpSp>
        <p:nvGrpSpPr>
          <p:cNvPr id="26630" name="Group 5"/>
          <p:cNvGrpSpPr>
            <a:grpSpLocks/>
          </p:cNvGrpSpPr>
          <p:nvPr/>
        </p:nvGrpSpPr>
        <p:grpSpPr bwMode="auto">
          <a:xfrm>
            <a:off x="971550" y="2133600"/>
            <a:ext cx="1590675" cy="3043238"/>
            <a:chOff x="0" y="0"/>
            <a:chExt cx="160" cy="266"/>
          </a:xfrm>
        </p:grpSpPr>
        <p:sp>
          <p:nvSpPr>
            <p:cNvPr id="26656" name="Text Box 11"/>
            <p:cNvSpPr txBox="1">
              <a:spLocks noChangeArrowheads="1"/>
            </p:cNvSpPr>
            <p:nvPr/>
          </p:nvSpPr>
          <p:spPr bwMode="auto">
            <a:xfrm>
              <a:off x="0" y="0"/>
              <a:ext cx="160" cy="40"/>
            </a:xfrm>
            <a:prstGeom prst="rect">
              <a:avLst/>
            </a:prstGeom>
            <a:solidFill>
              <a:srgbClr val="99CCFF"/>
            </a:solidFill>
            <a:ln w="9525">
              <a:solidFill>
                <a:srgbClr val="000000"/>
              </a:solidFill>
              <a:miter lim="800000"/>
              <a:headEnd/>
              <a:tailEnd/>
            </a:ln>
          </p:spPr>
          <p:txBody>
            <a:bodyPr lIns="0" tIns="46800" rIns="0" bIns="4680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t-EE" sz="1600" b="1">
                  <a:solidFill>
                    <a:srgbClr val="000000"/>
                  </a:solidFill>
                  <a:cs typeface="Arial" pitchFamily="34" charset="0"/>
                </a:rPr>
                <a:t>Ristkülik</a:t>
              </a:r>
            </a:p>
          </p:txBody>
        </p:sp>
        <p:sp>
          <p:nvSpPr>
            <p:cNvPr id="26657" name="Text Box 12"/>
            <p:cNvSpPr txBox="1">
              <a:spLocks noChangeArrowheads="1"/>
            </p:cNvSpPr>
            <p:nvPr/>
          </p:nvSpPr>
          <p:spPr bwMode="auto">
            <a:xfrm>
              <a:off x="0" y="40"/>
              <a:ext cx="160" cy="125"/>
            </a:xfrm>
            <a:prstGeom prst="rect">
              <a:avLst/>
            </a:prstGeom>
            <a:solidFill>
              <a:srgbClr val="FFFFFF"/>
            </a:solidFill>
            <a:ln w="9525">
              <a:solidFill>
                <a:srgbClr val="000000"/>
              </a:solidFill>
              <a:miter lim="800000"/>
              <a:headEnd/>
              <a:tailEnd/>
            </a:ln>
          </p:spPr>
          <p:txBody>
            <a:bodyPr lIns="72000" tIns="46800" rIns="0" bIns="4680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1400">
                  <a:solidFill>
                    <a:srgbClr val="000000"/>
                  </a:solidFill>
                  <a:cs typeface="Arial" pitchFamily="34" charset="0"/>
                </a:rPr>
                <a:t>laius</a:t>
              </a:r>
            </a:p>
            <a:p>
              <a:pPr eaLnBrk="1" hangingPunct="1"/>
              <a:r>
                <a:rPr lang="et-EE" sz="1400">
                  <a:solidFill>
                    <a:srgbClr val="000000"/>
                  </a:solidFill>
                  <a:cs typeface="Arial" pitchFamily="34" charset="0"/>
                </a:rPr>
                <a:t>kõrgus</a:t>
              </a:r>
            </a:p>
            <a:p>
              <a:pPr eaLnBrk="1" hangingPunct="1"/>
              <a:r>
                <a:rPr lang="et-EE" sz="1400" b="1">
                  <a:solidFill>
                    <a:srgbClr val="FF0000"/>
                  </a:solidFill>
                  <a:cs typeface="Arial" pitchFamily="34" charset="0"/>
                </a:rPr>
                <a:t>/</a:t>
              </a:r>
              <a:r>
                <a:rPr lang="et-EE" sz="1400">
                  <a:solidFill>
                    <a:srgbClr val="000000"/>
                  </a:solidFill>
                  <a:cs typeface="Arial" pitchFamily="34" charset="0"/>
                </a:rPr>
                <a:t> pindala</a:t>
              </a:r>
            </a:p>
            <a:p>
              <a:pPr eaLnBrk="1" hangingPunct="1"/>
              <a:r>
                <a:rPr lang="et-EE" sz="1400" b="1">
                  <a:solidFill>
                    <a:srgbClr val="FF0000"/>
                  </a:solidFill>
                  <a:cs typeface="Arial" pitchFamily="34" charset="0"/>
                </a:rPr>
                <a:t>/</a:t>
              </a:r>
              <a:r>
                <a:rPr lang="et-EE" sz="1400">
                  <a:solidFill>
                    <a:srgbClr val="000000"/>
                  </a:solidFill>
                  <a:cs typeface="Arial" pitchFamily="34" charset="0"/>
                </a:rPr>
                <a:t> ümbermõõt</a:t>
              </a:r>
            </a:p>
            <a:p>
              <a:pPr eaLnBrk="1" hangingPunct="1"/>
              <a:r>
                <a:rPr lang="et-EE" sz="1400" b="1">
                  <a:solidFill>
                    <a:srgbClr val="FF0000"/>
                  </a:solidFill>
                  <a:cs typeface="Arial" pitchFamily="34" charset="0"/>
                </a:rPr>
                <a:t>/ </a:t>
              </a:r>
              <a:r>
                <a:rPr lang="et-EE" sz="1400">
                  <a:solidFill>
                    <a:srgbClr val="000000"/>
                  </a:solidFill>
                  <a:cs typeface="Arial" pitchFamily="34" charset="0"/>
                </a:rPr>
                <a:t>diagonaal</a:t>
              </a:r>
            </a:p>
            <a:p>
              <a:pPr eaLnBrk="1" hangingPunct="1"/>
              <a:r>
                <a:rPr lang="et-EE" sz="1400">
                  <a:solidFill>
                    <a:srgbClr val="000000"/>
                  </a:solidFill>
                  <a:cs typeface="Arial" pitchFamily="34" charset="0"/>
                </a:rPr>
                <a:t>...</a:t>
              </a:r>
            </a:p>
          </p:txBody>
        </p:sp>
        <p:sp>
          <p:nvSpPr>
            <p:cNvPr id="26658" name="Text Box 13"/>
            <p:cNvSpPr txBox="1">
              <a:spLocks noChangeArrowheads="1"/>
            </p:cNvSpPr>
            <p:nvPr/>
          </p:nvSpPr>
          <p:spPr bwMode="auto">
            <a:xfrm>
              <a:off x="0" y="165"/>
              <a:ext cx="160" cy="101"/>
            </a:xfrm>
            <a:prstGeom prst="rect">
              <a:avLst/>
            </a:prstGeom>
            <a:solidFill>
              <a:srgbClr val="FFFFFF"/>
            </a:solidFill>
            <a:ln w="9525">
              <a:solidFill>
                <a:srgbClr val="000000"/>
              </a:solidFill>
              <a:miter lim="800000"/>
              <a:headEnd/>
              <a:tailEnd/>
            </a:ln>
          </p:spPr>
          <p:txBody>
            <a:bodyPr lIns="72000" tIns="46800" rIns="0" bIns="4680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1400">
                  <a:solidFill>
                    <a:srgbClr val="000000"/>
                  </a:solidFill>
                  <a:cs typeface="Arial" pitchFamily="34" charset="0"/>
                </a:rPr>
                <a:t>leia_pindala()</a:t>
              </a:r>
            </a:p>
            <a:p>
              <a:pPr eaLnBrk="1" hangingPunct="1"/>
              <a:r>
                <a:rPr lang="et-EE" sz="1400">
                  <a:solidFill>
                    <a:srgbClr val="000000"/>
                  </a:solidFill>
                  <a:cs typeface="Arial" pitchFamily="34" charset="0"/>
                </a:rPr>
                <a:t>leia_ümber()</a:t>
              </a:r>
            </a:p>
            <a:p>
              <a:pPr eaLnBrk="1" hangingPunct="1"/>
              <a:r>
                <a:rPr lang="et-EE" sz="1400">
                  <a:solidFill>
                    <a:srgbClr val="000000"/>
                  </a:solidFill>
                  <a:cs typeface="Arial" pitchFamily="34" charset="0"/>
                </a:rPr>
                <a:t>leia_diagonaal()</a:t>
              </a:r>
            </a:p>
            <a:p>
              <a:pPr eaLnBrk="1" hangingPunct="1"/>
              <a:r>
                <a:rPr lang="et-EE" sz="1400">
                  <a:solidFill>
                    <a:srgbClr val="000000"/>
                  </a:solidFill>
                  <a:cs typeface="Arial" pitchFamily="34" charset="0"/>
                </a:rPr>
                <a:t>muuda ()</a:t>
              </a:r>
            </a:p>
          </p:txBody>
        </p:sp>
      </p:grpSp>
      <p:sp>
        <p:nvSpPr>
          <p:cNvPr id="10" name="TextBox 21"/>
          <p:cNvSpPr txBox="1"/>
          <p:nvPr/>
        </p:nvSpPr>
        <p:spPr>
          <a:xfrm>
            <a:off x="2627313" y="2527300"/>
            <a:ext cx="3783012" cy="649288"/>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et-EE" sz="1600" b="1" dirty="0">
                <a:solidFill>
                  <a:srgbClr val="C00000"/>
                </a:solidFill>
              </a:rPr>
              <a:t>Omadused</a:t>
            </a:r>
            <a:r>
              <a:rPr lang="et-EE" sz="1600" dirty="0">
                <a:solidFill>
                  <a:sysClr val="windowText" lastClr="000000"/>
                </a:solidFill>
              </a:rPr>
              <a:t>:</a:t>
            </a:r>
          </a:p>
          <a:p>
            <a:pPr fontAlgn="auto">
              <a:spcBef>
                <a:spcPts val="0"/>
              </a:spcBef>
              <a:spcAft>
                <a:spcPts val="0"/>
              </a:spcAft>
              <a:defRPr/>
            </a:pPr>
            <a:r>
              <a:rPr lang="et-EE" sz="1600" dirty="0"/>
              <a:t>   </a:t>
            </a:r>
            <a:r>
              <a:rPr lang="et-EE" sz="1600" b="1" dirty="0">
                <a:solidFill>
                  <a:srgbClr val="0000FF"/>
                </a:solidFill>
              </a:rPr>
              <a:t>andmed</a:t>
            </a:r>
            <a:r>
              <a:rPr lang="et-EE" sz="1600" dirty="0"/>
              <a:t>, lihtsamal juhul </a:t>
            </a:r>
            <a:r>
              <a:rPr lang="et-EE" sz="1600" dirty="0" smtClean="0"/>
              <a:t>üksikväärtused</a:t>
            </a:r>
            <a:endParaRPr lang="et-EE" sz="1600" dirty="0"/>
          </a:p>
        </p:txBody>
      </p:sp>
      <p:sp>
        <p:nvSpPr>
          <p:cNvPr id="26632" name="rist"/>
          <p:cNvSpPr>
            <a:spLocks noChangeArrowheads="1"/>
          </p:cNvSpPr>
          <p:nvPr/>
        </p:nvSpPr>
        <p:spPr bwMode="auto">
          <a:xfrm>
            <a:off x="6443663" y="1700213"/>
            <a:ext cx="1800225" cy="1152525"/>
          </a:xfrm>
          <a:prstGeom prst="rect">
            <a:avLst/>
          </a:prstGeom>
          <a:solidFill>
            <a:srgbClr val="FF6600"/>
          </a:solidFill>
          <a:ln w="19050">
            <a:solidFill>
              <a:srgbClr val="000000"/>
            </a:solidFill>
            <a:miter lim="800000"/>
            <a:headEnd/>
            <a:tailEnd/>
          </a:ln>
        </p:spPr>
        <p:txBody>
          <a:bodyPr/>
          <a:lstStyle/>
          <a:p>
            <a:endParaRPr lang="et-EE"/>
          </a:p>
        </p:txBody>
      </p:sp>
      <p:sp>
        <p:nvSpPr>
          <p:cNvPr id="12" name="TextBox 20"/>
          <p:cNvSpPr txBox="1"/>
          <p:nvPr/>
        </p:nvSpPr>
        <p:spPr>
          <a:xfrm>
            <a:off x="2771775" y="3213100"/>
            <a:ext cx="3384550" cy="86360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et-EE" sz="1600">
                <a:solidFill>
                  <a:sysClr val="windowText" lastClr="000000"/>
                </a:solidFill>
              </a:rPr>
              <a:t>pindala = laius * kõrgus</a:t>
            </a:r>
          </a:p>
          <a:p>
            <a:pPr fontAlgn="auto">
              <a:spcBef>
                <a:spcPts val="0"/>
              </a:spcBef>
              <a:spcAft>
                <a:spcPts val="0"/>
              </a:spcAft>
              <a:defRPr/>
            </a:pPr>
            <a:r>
              <a:rPr lang="et-EE" sz="1600">
                <a:solidFill>
                  <a:sysClr val="windowText" lastClr="000000"/>
                </a:solidFill>
              </a:rPr>
              <a:t>ümbermõõt = 2 * ( laius + kõrgus)</a:t>
            </a:r>
          </a:p>
          <a:p>
            <a:pPr fontAlgn="auto">
              <a:spcBef>
                <a:spcPts val="0"/>
              </a:spcBef>
              <a:spcAft>
                <a:spcPts val="0"/>
              </a:spcAft>
              <a:defRPr/>
            </a:pPr>
            <a:r>
              <a:rPr lang="et-EE" sz="1600">
                <a:solidFill>
                  <a:sysClr val="windowText" lastClr="000000"/>
                </a:solidFill>
              </a:rPr>
              <a:t>diagonaal = SQRT (laius^2 + kõrgus^2</a:t>
            </a:r>
          </a:p>
          <a:p>
            <a:pPr fontAlgn="auto">
              <a:spcBef>
                <a:spcPts val="0"/>
              </a:spcBef>
              <a:spcAft>
                <a:spcPts val="0"/>
              </a:spcAft>
              <a:defRPr/>
            </a:pPr>
            <a:endParaRPr lang="en-US" sz="1600">
              <a:solidFill>
                <a:sysClr val="windowText" lastClr="000000"/>
              </a:solidFill>
            </a:endParaRPr>
          </a:p>
          <a:p>
            <a:pPr fontAlgn="auto">
              <a:spcBef>
                <a:spcPts val="0"/>
              </a:spcBef>
              <a:spcAft>
                <a:spcPts val="0"/>
              </a:spcAft>
              <a:defRPr/>
            </a:pPr>
            <a:endParaRPr lang="en-US" sz="1600">
              <a:solidFill>
                <a:sysClr val="windowText" lastClr="000000"/>
              </a:solidFill>
            </a:endParaRPr>
          </a:p>
        </p:txBody>
      </p:sp>
      <p:sp>
        <p:nvSpPr>
          <p:cNvPr id="13" name="TextBox 19"/>
          <p:cNvSpPr txBox="1"/>
          <p:nvPr/>
        </p:nvSpPr>
        <p:spPr>
          <a:xfrm>
            <a:off x="2987675" y="4797425"/>
            <a:ext cx="2232025" cy="1368425"/>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et-EE" sz="1600" b="1" dirty="0">
                <a:solidFill>
                  <a:srgbClr val="0000FF"/>
                </a:solidFill>
              </a:rPr>
              <a:t>protseduur</a:t>
            </a:r>
            <a:r>
              <a:rPr lang="en-US" sz="1600" dirty="0"/>
              <a:t> </a:t>
            </a:r>
            <a:r>
              <a:rPr lang="en-US" sz="1600" b="1" dirty="0" err="1"/>
              <a:t>Muuda</a:t>
            </a:r>
            <a:r>
              <a:rPr lang="en-US" sz="1600" dirty="0"/>
              <a:t>()</a:t>
            </a:r>
          </a:p>
          <a:p>
            <a:pPr fontAlgn="auto">
              <a:spcBef>
                <a:spcPts val="0"/>
              </a:spcBef>
              <a:spcAft>
                <a:spcPts val="0"/>
              </a:spcAft>
              <a:defRPr/>
            </a:pPr>
            <a:r>
              <a:rPr lang="en-US" sz="1600" dirty="0"/>
              <a:t>      </a:t>
            </a:r>
            <a:r>
              <a:rPr lang="en-US" sz="1600" dirty="0" err="1"/>
              <a:t>kuju</a:t>
            </a:r>
            <a:r>
              <a:rPr lang="en-US" sz="1600" b="1" dirty="0" err="1"/>
              <a:t>.Width</a:t>
            </a:r>
            <a:r>
              <a:rPr lang="en-US" sz="1600" dirty="0"/>
              <a:t> = </a:t>
            </a:r>
            <a:r>
              <a:rPr lang="et-EE" sz="1600" dirty="0"/>
              <a:t>laius</a:t>
            </a:r>
            <a:endParaRPr lang="en-US" sz="1600" dirty="0"/>
          </a:p>
          <a:p>
            <a:pPr fontAlgn="auto">
              <a:spcBef>
                <a:spcPts val="0"/>
              </a:spcBef>
              <a:spcAft>
                <a:spcPts val="0"/>
              </a:spcAft>
              <a:defRPr/>
            </a:pPr>
            <a:r>
              <a:rPr lang="en-US" sz="1600" dirty="0"/>
              <a:t>      </a:t>
            </a:r>
            <a:r>
              <a:rPr lang="en-US" sz="1600" dirty="0" err="1"/>
              <a:t>kuju</a:t>
            </a:r>
            <a:r>
              <a:rPr lang="en-US" sz="1600" b="1" dirty="0" err="1"/>
              <a:t>.Height</a:t>
            </a:r>
            <a:r>
              <a:rPr lang="en-US" sz="1600" dirty="0"/>
              <a:t> = </a:t>
            </a:r>
            <a:r>
              <a:rPr lang="et-EE" sz="1600" dirty="0"/>
              <a:t>kõrgus</a:t>
            </a:r>
            <a:endParaRPr lang="en-US" sz="1600" dirty="0"/>
          </a:p>
          <a:p>
            <a:pPr fontAlgn="auto">
              <a:spcBef>
                <a:spcPts val="0"/>
              </a:spcBef>
              <a:spcAft>
                <a:spcPts val="0"/>
              </a:spcAft>
              <a:defRPr/>
            </a:pPr>
            <a:r>
              <a:rPr lang="et-EE" sz="1600" b="1" dirty="0">
                <a:solidFill>
                  <a:srgbClr val="0000FF"/>
                </a:solidFill>
              </a:rPr>
              <a:t>lõpp</a:t>
            </a:r>
            <a:endParaRPr lang="en-US" sz="1600" b="1" dirty="0">
              <a:solidFill>
                <a:srgbClr val="0000FF"/>
              </a:solidFill>
            </a:endParaRPr>
          </a:p>
          <a:p>
            <a:pPr fontAlgn="auto">
              <a:spcBef>
                <a:spcPts val="0"/>
              </a:spcBef>
              <a:spcAft>
                <a:spcPts val="0"/>
              </a:spcAft>
              <a:defRPr/>
            </a:pPr>
            <a:endParaRPr lang="en-US" sz="1600" dirty="0"/>
          </a:p>
        </p:txBody>
      </p:sp>
      <p:sp>
        <p:nvSpPr>
          <p:cNvPr id="14" name="TextBox 21"/>
          <p:cNvSpPr txBox="1"/>
          <p:nvPr/>
        </p:nvSpPr>
        <p:spPr>
          <a:xfrm>
            <a:off x="2771775" y="4149725"/>
            <a:ext cx="3384550" cy="57467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et-EE" sz="1600" b="1" dirty="0" smtClean="0">
                <a:solidFill>
                  <a:srgbClr val="FF0000"/>
                </a:solidFill>
              </a:rPr>
              <a:t>Meetodid</a:t>
            </a:r>
            <a:r>
              <a:rPr lang="et-EE" sz="1600" dirty="0"/>
              <a:t>:</a:t>
            </a:r>
          </a:p>
          <a:p>
            <a:pPr fontAlgn="auto">
              <a:spcBef>
                <a:spcPts val="0"/>
              </a:spcBef>
              <a:spcAft>
                <a:spcPts val="0"/>
              </a:spcAft>
              <a:defRPr/>
            </a:pPr>
            <a:r>
              <a:rPr lang="et-EE" sz="1600" dirty="0"/>
              <a:t>  valemid, protseduurid, funktsioonid</a:t>
            </a:r>
            <a:endParaRPr lang="en-US" sz="1600" dirty="0"/>
          </a:p>
        </p:txBody>
      </p:sp>
      <p:graphicFrame>
        <p:nvGraphicFramePr>
          <p:cNvPr id="16" name="Table 15"/>
          <p:cNvGraphicFramePr>
            <a:graphicFrameLocks noGrp="1"/>
          </p:cNvGraphicFramePr>
          <p:nvPr/>
        </p:nvGraphicFramePr>
        <p:xfrm>
          <a:off x="6443663" y="3068638"/>
          <a:ext cx="2016125" cy="1295400"/>
        </p:xfrm>
        <a:graphic>
          <a:graphicData uri="http://schemas.openxmlformats.org/drawingml/2006/table">
            <a:tbl>
              <a:tblPr/>
              <a:tblGrid>
                <a:gridCol w="1324022"/>
                <a:gridCol w="692103"/>
              </a:tblGrid>
              <a:tr h="259080">
                <a:tc>
                  <a:txBody>
                    <a:bodyPr/>
                    <a:lstStyle/>
                    <a:p>
                      <a:pPr algn="l" fontAlgn="b"/>
                      <a:r>
                        <a:rPr lang="et-EE" sz="1600" b="0" i="0" u="none" strike="noStrike" dirty="0">
                          <a:latin typeface="Arial"/>
                        </a:rPr>
                        <a:t>  laius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600" b="0" i="0" u="none" strike="noStrike">
                          <a:latin typeface="Arial"/>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259080">
                <a:tc>
                  <a:txBody>
                    <a:bodyPr/>
                    <a:lstStyle/>
                    <a:p>
                      <a:pPr algn="l" fontAlgn="b"/>
                      <a:r>
                        <a:rPr lang="et-EE" sz="1600" b="0" i="0" u="none" strike="noStrike">
                          <a:latin typeface="Arial"/>
                        </a:rPr>
                        <a:t>  kõrgus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600" b="0" i="0" u="none" strike="noStrike">
                          <a:latin typeface="Arial"/>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259080">
                <a:tc>
                  <a:txBody>
                    <a:bodyPr/>
                    <a:lstStyle/>
                    <a:p>
                      <a:pPr algn="l" fontAlgn="b"/>
                      <a:r>
                        <a:rPr lang="et-EE" sz="1600" b="0" i="0" u="none" strike="noStrike">
                          <a:latin typeface="Arial"/>
                        </a:rPr>
                        <a:t>  pindala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600" b="1" i="0" u="none" strike="noStrike">
                          <a:latin typeface="Arial"/>
                        </a:rPr>
                        <a:t>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r>
              <a:tr h="259080">
                <a:tc>
                  <a:txBody>
                    <a:bodyPr/>
                    <a:lstStyle/>
                    <a:p>
                      <a:pPr algn="l" fontAlgn="b"/>
                      <a:r>
                        <a:rPr lang="et-EE" sz="1600" b="0" i="0" u="none" strike="noStrike">
                          <a:latin typeface="Arial"/>
                        </a:rPr>
                        <a:t>  ümbermõõt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600" b="1" i="0" u="none" strike="noStrike">
                          <a:latin typeface="Arial"/>
                        </a:rPr>
                        <a:t>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r>
              <a:tr h="259080">
                <a:tc>
                  <a:txBody>
                    <a:bodyPr/>
                    <a:lstStyle/>
                    <a:p>
                      <a:pPr algn="l" fontAlgn="b"/>
                      <a:r>
                        <a:rPr lang="et-EE" sz="1600" b="0" i="0" u="none" strike="noStrike">
                          <a:latin typeface="Arial"/>
                        </a:rPr>
                        <a:t>  diagonaal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600" b="1" i="0" u="none" strike="noStrike" dirty="0">
                          <a:latin typeface="Arial"/>
                        </a:rPr>
                        <a:t>8,06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t-EE" smtClean="0"/>
              <a:t>Protsesside modelleerimisest</a:t>
            </a:r>
          </a:p>
        </p:txBody>
      </p:sp>
      <p:sp>
        <p:nvSpPr>
          <p:cNvPr id="27651" name="Content Placeholder 2"/>
          <p:cNvSpPr>
            <a:spLocks noGrp="1"/>
          </p:cNvSpPr>
          <p:nvPr>
            <p:ph idx="1"/>
          </p:nvPr>
        </p:nvSpPr>
        <p:spPr>
          <a:xfrm>
            <a:off x="785786" y="3500438"/>
            <a:ext cx="7715250" cy="2665412"/>
          </a:xfrm>
        </p:spPr>
        <p:txBody>
          <a:bodyPr/>
          <a:lstStyle/>
          <a:p>
            <a:pPr lvl="1" eaLnBrk="1" hangingPunct="1"/>
            <a:r>
              <a:rPr lang="et-EE" smtClean="0"/>
              <a:t>järjestikune protsess ehk jada</a:t>
            </a:r>
          </a:p>
          <a:p>
            <a:pPr lvl="1" eaLnBrk="1" hangingPunct="1"/>
            <a:r>
              <a:rPr lang="et-EE" smtClean="0"/>
              <a:t>paralleelne protsess</a:t>
            </a:r>
          </a:p>
          <a:p>
            <a:pPr lvl="1" eaLnBrk="1" hangingPunct="1"/>
            <a:r>
              <a:rPr lang="et-EE" smtClean="0"/>
              <a:t>hargnev protsess ehk valik</a:t>
            </a:r>
          </a:p>
          <a:p>
            <a:pPr lvl="1" eaLnBrk="1" hangingPunct="1"/>
            <a:r>
              <a:rPr lang="et-EE" smtClean="0"/>
              <a:t>tsükliline protsess ehk kordus</a:t>
            </a:r>
          </a:p>
        </p:txBody>
      </p:sp>
      <p:sp>
        <p:nvSpPr>
          <p:cNvPr id="27652" name="TextBox 3"/>
          <p:cNvSpPr txBox="1">
            <a:spLocks noChangeArrowheads="1"/>
          </p:cNvSpPr>
          <p:nvPr/>
        </p:nvSpPr>
        <p:spPr bwMode="auto">
          <a:xfrm>
            <a:off x="611188" y="1268413"/>
            <a:ext cx="763270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2800">
                <a:latin typeface="Gill Sans MT" pitchFamily="34" charset="0"/>
              </a:rPr>
              <a:t>Programmeerimine on protsesside modelleerimine.</a:t>
            </a:r>
          </a:p>
          <a:p>
            <a:pPr eaLnBrk="1" hangingPunct="1"/>
            <a:r>
              <a:rPr lang="et-EE" sz="2800">
                <a:latin typeface="Gill Sans MT" pitchFamily="34" charset="0"/>
              </a:rPr>
              <a:t>Peamine pole keel, vaid protsesside mudelite ja algoritmide loomine.</a:t>
            </a:r>
          </a:p>
          <a:p>
            <a:pPr eaLnBrk="1" hangingPunct="1"/>
            <a:r>
              <a:rPr lang="et-EE" sz="2800">
                <a:latin typeface="Gill Sans MT" pitchFamily="34" charset="0"/>
              </a:rPr>
              <a:t>Protsesside liigid:</a:t>
            </a:r>
          </a:p>
        </p:txBody>
      </p:sp>
      <p:sp>
        <p:nvSpPr>
          <p:cNvPr id="27653" name="Footer Placeholder 5"/>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27654" name="Slide Number Placeholder 6"/>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BC91F7A2-89FC-4155-A9D8-0F9960E34605}" type="slidenum">
              <a:rPr lang="et-EE" smtClean="0"/>
              <a:pPr fontAlgn="base">
                <a:spcBef>
                  <a:spcPct val="0"/>
                </a:spcBef>
                <a:spcAft>
                  <a:spcPct val="0"/>
                </a:spcAft>
                <a:defRPr/>
              </a:pPr>
              <a:t>17</a:t>
            </a:fld>
            <a:endParaRPr lang="et-EE"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t-EE" smtClean="0"/>
              <a:t>Järjestikuste ja </a:t>
            </a:r>
            <a:br>
              <a:rPr lang="et-EE" smtClean="0"/>
            </a:br>
            <a:r>
              <a:rPr lang="et-EE" smtClean="0"/>
              <a:t>paralleelsete protsesside skeemid</a:t>
            </a:r>
          </a:p>
        </p:txBody>
      </p:sp>
      <p:grpSp>
        <p:nvGrpSpPr>
          <p:cNvPr id="28675" name="Group 13"/>
          <p:cNvGrpSpPr>
            <a:grpSpLocks/>
          </p:cNvGrpSpPr>
          <p:nvPr/>
        </p:nvGrpSpPr>
        <p:grpSpPr bwMode="auto">
          <a:xfrm>
            <a:off x="1476375" y="1916113"/>
            <a:ext cx="6048375" cy="1152525"/>
            <a:chOff x="2326035" y="4221088"/>
            <a:chExt cx="4476750" cy="628650"/>
          </a:xfrm>
        </p:grpSpPr>
        <p:sp>
          <p:nvSpPr>
            <p:cNvPr id="28714" name="Rectangle 3"/>
            <p:cNvSpPr>
              <a:spLocks noChangeArrowheads="1"/>
            </p:cNvSpPr>
            <p:nvPr/>
          </p:nvSpPr>
          <p:spPr bwMode="auto">
            <a:xfrm>
              <a:off x="2411760" y="4221088"/>
              <a:ext cx="4267200" cy="628650"/>
            </a:xfrm>
            <a:prstGeom prst="rect">
              <a:avLst/>
            </a:prstGeom>
            <a:noFill/>
            <a:ln w="9525">
              <a:solidFill>
                <a:srgbClr val="000000"/>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t-EE"/>
            </a:p>
          </p:txBody>
        </p:sp>
        <p:sp>
          <p:nvSpPr>
            <p:cNvPr id="28715" name="e_1"/>
            <p:cNvSpPr>
              <a:spLocks noChangeArrowheads="1"/>
            </p:cNvSpPr>
            <p:nvPr/>
          </p:nvSpPr>
          <p:spPr bwMode="auto">
            <a:xfrm>
              <a:off x="2526060" y="4383013"/>
              <a:ext cx="895350" cy="342900"/>
            </a:xfrm>
            <a:prstGeom prst="flowChartTerminator">
              <a:avLst/>
            </a:prstGeom>
            <a:solidFill>
              <a:srgbClr val="FFFFFF"/>
            </a:solidFill>
            <a:ln w="9525">
              <a:solidFill>
                <a:srgbClr val="000000"/>
              </a:solidFill>
              <a:miter lim="800000"/>
              <a:headEnd/>
              <a:tailEnd/>
            </a:ln>
          </p:spPr>
          <p:txBody>
            <a:bodyPr lIns="0" tIns="0" rIns="0" bIns="0" anchor="ctr"/>
            <a:lstStyle/>
            <a:p>
              <a:pPr algn="ctr"/>
              <a:r>
                <a:rPr lang="et-EE" sz="1600" b="1">
                  <a:solidFill>
                    <a:srgbClr val="000000"/>
                  </a:solidFill>
                  <a:latin typeface="Arial Baltic"/>
                  <a:ea typeface="Arial Baltic"/>
                  <a:cs typeface="Arial Baltic"/>
                </a:rPr>
                <a:t>tegevus_1</a:t>
              </a:r>
            </a:p>
          </p:txBody>
        </p:sp>
        <p:sp>
          <p:nvSpPr>
            <p:cNvPr id="28716" name="e_3"/>
            <p:cNvSpPr>
              <a:spLocks noChangeArrowheads="1"/>
            </p:cNvSpPr>
            <p:nvPr/>
          </p:nvSpPr>
          <p:spPr bwMode="auto">
            <a:xfrm>
              <a:off x="3583335" y="4383013"/>
              <a:ext cx="895350" cy="342900"/>
            </a:xfrm>
            <a:prstGeom prst="flowChartTerminator">
              <a:avLst/>
            </a:prstGeom>
            <a:solidFill>
              <a:srgbClr val="FFFFFF"/>
            </a:solidFill>
            <a:ln w="9525">
              <a:solidFill>
                <a:srgbClr val="000000"/>
              </a:solidFill>
              <a:miter lim="800000"/>
              <a:headEnd/>
              <a:tailEnd/>
            </a:ln>
          </p:spPr>
          <p:txBody>
            <a:bodyPr lIns="0" tIns="0" rIns="0" bIns="0" anchor="ctr"/>
            <a:lstStyle/>
            <a:p>
              <a:pPr algn="ctr"/>
              <a:r>
                <a:rPr lang="et-EE" sz="1600" b="1">
                  <a:solidFill>
                    <a:srgbClr val="000000"/>
                  </a:solidFill>
                  <a:latin typeface="Arial Baltic"/>
                  <a:ea typeface="Arial Baltic"/>
                  <a:cs typeface="Arial Baltic"/>
                </a:rPr>
                <a:t>tegevus_2</a:t>
              </a:r>
            </a:p>
          </p:txBody>
        </p:sp>
        <p:sp>
          <p:nvSpPr>
            <p:cNvPr id="28717" name="e_5"/>
            <p:cNvSpPr>
              <a:spLocks noChangeArrowheads="1"/>
            </p:cNvSpPr>
            <p:nvPr/>
          </p:nvSpPr>
          <p:spPr bwMode="auto">
            <a:xfrm>
              <a:off x="4650135" y="4383013"/>
              <a:ext cx="895350" cy="342900"/>
            </a:xfrm>
            <a:prstGeom prst="flowChartTerminator">
              <a:avLst/>
            </a:prstGeom>
            <a:solidFill>
              <a:srgbClr val="FFFFFF"/>
            </a:solidFill>
            <a:ln w="9525">
              <a:solidFill>
                <a:srgbClr val="000000"/>
              </a:solidFill>
              <a:miter lim="800000"/>
              <a:headEnd/>
              <a:tailEnd/>
            </a:ln>
          </p:spPr>
          <p:txBody>
            <a:bodyPr lIns="0" tIns="0" rIns="0" bIns="0" anchor="ctr"/>
            <a:lstStyle/>
            <a:p>
              <a:pPr algn="ctr"/>
              <a:r>
                <a:rPr lang="et-EE" sz="1600" b="1">
                  <a:solidFill>
                    <a:srgbClr val="000000"/>
                  </a:solidFill>
                  <a:latin typeface="Arial Baltic"/>
                  <a:ea typeface="Arial Baltic"/>
                  <a:cs typeface="Arial Baltic"/>
                </a:rPr>
                <a:t>...</a:t>
              </a:r>
            </a:p>
          </p:txBody>
        </p:sp>
        <p:sp>
          <p:nvSpPr>
            <p:cNvPr id="28718" name="e_7"/>
            <p:cNvSpPr>
              <a:spLocks noChangeArrowheads="1"/>
            </p:cNvSpPr>
            <p:nvPr/>
          </p:nvSpPr>
          <p:spPr bwMode="auto">
            <a:xfrm>
              <a:off x="5716935" y="4383013"/>
              <a:ext cx="895350" cy="342900"/>
            </a:xfrm>
            <a:prstGeom prst="flowChartTerminator">
              <a:avLst/>
            </a:prstGeom>
            <a:solidFill>
              <a:srgbClr val="FFFFFF"/>
            </a:solidFill>
            <a:ln w="9525">
              <a:solidFill>
                <a:srgbClr val="000000"/>
              </a:solidFill>
              <a:miter lim="800000"/>
              <a:headEnd/>
              <a:tailEnd/>
            </a:ln>
          </p:spPr>
          <p:txBody>
            <a:bodyPr lIns="0" tIns="0" rIns="0" bIns="0" anchor="ctr"/>
            <a:lstStyle/>
            <a:p>
              <a:pPr algn="ctr"/>
              <a:r>
                <a:rPr lang="et-EE" sz="1600" b="1">
                  <a:solidFill>
                    <a:srgbClr val="000000"/>
                  </a:solidFill>
                  <a:latin typeface="Arial Baltic"/>
                  <a:ea typeface="Arial Baltic"/>
                  <a:cs typeface="Arial Baltic"/>
                </a:rPr>
                <a:t>tegevus_n</a:t>
              </a:r>
            </a:p>
          </p:txBody>
        </p:sp>
        <p:cxnSp>
          <p:nvCxnSpPr>
            <p:cNvPr id="28719" name="e_2"/>
            <p:cNvCxnSpPr>
              <a:cxnSpLocks noChangeShapeType="1"/>
              <a:stCxn id="28715" idx="3"/>
              <a:endCxn id="28716" idx="1"/>
            </p:cNvCxnSpPr>
            <p:nvPr/>
          </p:nvCxnSpPr>
          <p:spPr bwMode="auto">
            <a:xfrm>
              <a:off x="3421410" y="4554463"/>
              <a:ext cx="161925" cy="0"/>
            </a:xfrm>
            <a:prstGeom prst="straightConnector1">
              <a:avLst/>
            </a:prstGeom>
            <a:noFill/>
            <a:ln w="19050">
              <a:solidFill>
                <a:srgbClr val="FF0000"/>
              </a:solidFill>
              <a:round/>
              <a:headEnd/>
              <a:tailEnd type="stealth" w="sm" len="med"/>
            </a:ln>
            <a:extLst>
              <a:ext uri="{909E8E84-426E-40DD-AFC4-6F175D3DCCD1}">
                <a14:hiddenFill xmlns:a14="http://schemas.microsoft.com/office/drawing/2010/main" xmlns="">
                  <a:noFill/>
                </a14:hiddenFill>
              </a:ext>
            </a:extLst>
          </p:spPr>
        </p:cxnSp>
        <p:cxnSp>
          <p:nvCxnSpPr>
            <p:cNvPr id="28720" name="e_4"/>
            <p:cNvCxnSpPr>
              <a:cxnSpLocks noChangeShapeType="1"/>
              <a:stCxn id="28716" idx="3"/>
              <a:endCxn id="28717" idx="1"/>
            </p:cNvCxnSpPr>
            <p:nvPr/>
          </p:nvCxnSpPr>
          <p:spPr bwMode="auto">
            <a:xfrm>
              <a:off x="4478685" y="4554463"/>
              <a:ext cx="171450" cy="0"/>
            </a:xfrm>
            <a:prstGeom prst="straightConnector1">
              <a:avLst/>
            </a:prstGeom>
            <a:noFill/>
            <a:ln w="19050">
              <a:solidFill>
                <a:srgbClr val="FF0000"/>
              </a:solidFill>
              <a:round/>
              <a:headEnd/>
              <a:tailEnd type="stealth" w="sm" len="med"/>
            </a:ln>
            <a:extLst>
              <a:ext uri="{909E8E84-426E-40DD-AFC4-6F175D3DCCD1}">
                <a14:hiddenFill xmlns:a14="http://schemas.microsoft.com/office/drawing/2010/main" xmlns="">
                  <a:noFill/>
                </a14:hiddenFill>
              </a:ext>
            </a:extLst>
          </p:spPr>
        </p:cxnSp>
        <p:cxnSp>
          <p:nvCxnSpPr>
            <p:cNvPr id="28721" name="e_6"/>
            <p:cNvCxnSpPr>
              <a:cxnSpLocks noChangeShapeType="1"/>
              <a:stCxn id="28717" idx="3"/>
              <a:endCxn id="28718" idx="1"/>
            </p:cNvCxnSpPr>
            <p:nvPr/>
          </p:nvCxnSpPr>
          <p:spPr bwMode="auto">
            <a:xfrm>
              <a:off x="5545485" y="4554463"/>
              <a:ext cx="171450" cy="0"/>
            </a:xfrm>
            <a:prstGeom prst="straightConnector1">
              <a:avLst/>
            </a:prstGeom>
            <a:noFill/>
            <a:ln w="19050">
              <a:solidFill>
                <a:srgbClr val="FF0000"/>
              </a:solidFill>
              <a:round/>
              <a:headEnd/>
              <a:tailEnd type="stealth" w="sm" len="med"/>
            </a:ln>
            <a:extLst>
              <a:ext uri="{909E8E84-426E-40DD-AFC4-6F175D3DCCD1}">
                <a14:hiddenFill xmlns:a14="http://schemas.microsoft.com/office/drawing/2010/main" xmlns="">
                  <a:noFill/>
                </a14:hiddenFill>
              </a:ext>
            </a:extLst>
          </p:spPr>
        </p:cxnSp>
        <p:cxnSp>
          <p:nvCxnSpPr>
            <p:cNvPr id="28722" name="e_8"/>
            <p:cNvCxnSpPr>
              <a:cxnSpLocks noChangeShapeType="1"/>
              <a:stCxn id="28718" idx="3"/>
            </p:cNvCxnSpPr>
            <p:nvPr/>
          </p:nvCxnSpPr>
          <p:spPr bwMode="auto">
            <a:xfrm>
              <a:off x="6612285" y="4554463"/>
              <a:ext cx="190500" cy="0"/>
            </a:xfrm>
            <a:prstGeom prst="straightConnector1">
              <a:avLst/>
            </a:prstGeom>
            <a:noFill/>
            <a:ln w="19050">
              <a:solidFill>
                <a:srgbClr val="FF0000"/>
              </a:solidFill>
              <a:round/>
              <a:headEnd/>
              <a:tailEnd type="stealth" w="sm" len="med"/>
            </a:ln>
            <a:extLst>
              <a:ext uri="{909E8E84-426E-40DD-AFC4-6F175D3DCCD1}">
                <a14:hiddenFill xmlns:a14="http://schemas.microsoft.com/office/drawing/2010/main" xmlns="">
                  <a:noFill/>
                </a14:hiddenFill>
              </a:ext>
            </a:extLst>
          </p:spPr>
        </p:cxnSp>
        <p:cxnSp>
          <p:nvCxnSpPr>
            <p:cNvPr id="28723" name="e_0"/>
            <p:cNvCxnSpPr>
              <a:cxnSpLocks noChangeShapeType="1"/>
              <a:endCxn id="28715" idx="1"/>
            </p:cNvCxnSpPr>
            <p:nvPr/>
          </p:nvCxnSpPr>
          <p:spPr bwMode="auto">
            <a:xfrm>
              <a:off x="2326035" y="4554463"/>
              <a:ext cx="200025" cy="0"/>
            </a:xfrm>
            <a:prstGeom prst="straightConnector1">
              <a:avLst/>
            </a:prstGeom>
            <a:noFill/>
            <a:ln w="19050">
              <a:solidFill>
                <a:srgbClr val="FF0000"/>
              </a:solidFill>
              <a:round/>
              <a:headEnd/>
              <a:tailEnd type="stealth" w="sm" len="med"/>
            </a:ln>
            <a:extLst>
              <a:ext uri="{909E8E84-426E-40DD-AFC4-6F175D3DCCD1}">
                <a14:hiddenFill xmlns:a14="http://schemas.microsoft.com/office/drawing/2010/main" xmlns="">
                  <a:noFill/>
                </a14:hiddenFill>
              </a:ext>
            </a:extLst>
          </p:spPr>
        </p:cxnSp>
      </p:grpSp>
      <p:grpSp>
        <p:nvGrpSpPr>
          <p:cNvPr id="28676" name="Group 53"/>
          <p:cNvGrpSpPr>
            <a:grpSpLocks/>
          </p:cNvGrpSpPr>
          <p:nvPr/>
        </p:nvGrpSpPr>
        <p:grpSpPr bwMode="auto">
          <a:xfrm>
            <a:off x="1581150" y="3449638"/>
            <a:ext cx="5799138" cy="2066925"/>
            <a:chOff x="1580820" y="3450332"/>
            <a:chExt cx="3914775" cy="1828800"/>
          </a:xfrm>
        </p:grpSpPr>
        <p:sp>
          <p:nvSpPr>
            <p:cNvPr id="28679" name="Rectangle 18"/>
            <p:cNvSpPr>
              <a:spLocks noChangeArrowheads="1"/>
            </p:cNvSpPr>
            <p:nvPr/>
          </p:nvSpPr>
          <p:spPr bwMode="auto">
            <a:xfrm>
              <a:off x="1580820" y="3564632"/>
              <a:ext cx="3914775" cy="981075"/>
            </a:xfrm>
            <a:prstGeom prst="rect">
              <a:avLst/>
            </a:prstGeom>
            <a:noFill/>
            <a:ln w="9525">
              <a:solidFill>
                <a:srgbClr val="000000"/>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t-EE"/>
            </a:p>
          </p:txBody>
        </p:sp>
        <p:sp>
          <p:nvSpPr>
            <p:cNvPr id="28680" name="n_1"/>
            <p:cNvSpPr>
              <a:spLocks noChangeArrowheads="1"/>
            </p:cNvSpPr>
            <p:nvPr/>
          </p:nvSpPr>
          <p:spPr bwMode="auto">
            <a:xfrm>
              <a:off x="1637970" y="3917057"/>
              <a:ext cx="904875" cy="342900"/>
            </a:xfrm>
            <a:prstGeom prst="flowChartTerminator">
              <a:avLst/>
            </a:prstGeom>
            <a:solidFill>
              <a:srgbClr val="FFFFFF"/>
            </a:solidFill>
            <a:ln w="9525">
              <a:solidFill>
                <a:srgbClr val="000000"/>
              </a:solidFill>
              <a:miter lim="800000"/>
              <a:headEnd/>
              <a:tailEnd/>
            </a:ln>
          </p:spPr>
          <p:txBody>
            <a:bodyPr lIns="0" tIns="0" rIns="0" bIns="0"/>
            <a:lstStyle/>
            <a:p>
              <a:pPr algn="ctr"/>
              <a:r>
                <a:rPr lang="et-EE" sz="1600" b="1">
                  <a:solidFill>
                    <a:srgbClr val="000000"/>
                  </a:solidFill>
                  <a:latin typeface="Arial Baltic"/>
                  <a:ea typeface="Arial Baltic"/>
                  <a:cs typeface="Arial Baltic"/>
                </a:rPr>
                <a:t>tegevus_1</a:t>
              </a:r>
            </a:p>
          </p:txBody>
        </p:sp>
        <p:sp>
          <p:nvSpPr>
            <p:cNvPr id="28681" name="n_2"/>
            <p:cNvSpPr>
              <a:spLocks noChangeArrowheads="1"/>
            </p:cNvSpPr>
            <p:nvPr/>
          </p:nvSpPr>
          <p:spPr bwMode="auto">
            <a:xfrm>
              <a:off x="2590470" y="3917057"/>
              <a:ext cx="904875" cy="342900"/>
            </a:xfrm>
            <a:prstGeom prst="flowChartTerminator">
              <a:avLst/>
            </a:prstGeom>
            <a:solidFill>
              <a:srgbClr val="FFFFFF"/>
            </a:solidFill>
            <a:ln w="9525">
              <a:solidFill>
                <a:srgbClr val="000000"/>
              </a:solidFill>
              <a:miter lim="800000"/>
              <a:headEnd/>
              <a:tailEnd/>
            </a:ln>
          </p:spPr>
          <p:txBody>
            <a:bodyPr lIns="0" tIns="0" rIns="0" bIns="0"/>
            <a:lstStyle/>
            <a:p>
              <a:pPr algn="ctr"/>
              <a:r>
                <a:rPr lang="et-EE" sz="1600" b="1">
                  <a:solidFill>
                    <a:srgbClr val="000000"/>
                  </a:solidFill>
                  <a:latin typeface="Arial Baltic"/>
                  <a:ea typeface="Arial Baltic"/>
                  <a:cs typeface="Arial Baltic"/>
                </a:rPr>
                <a:t>tegevus_2</a:t>
              </a:r>
            </a:p>
          </p:txBody>
        </p:sp>
        <p:sp>
          <p:nvSpPr>
            <p:cNvPr id="28682" name="n_3"/>
            <p:cNvSpPr>
              <a:spLocks noChangeArrowheads="1"/>
            </p:cNvSpPr>
            <p:nvPr/>
          </p:nvSpPr>
          <p:spPr bwMode="auto">
            <a:xfrm>
              <a:off x="3552495" y="3917057"/>
              <a:ext cx="904875" cy="342900"/>
            </a:xfrm>
            <a:prstGeom prst="flowChartTerminator">
              <a:avLst/>
            </a:prstGeom>
            <a:solidFill>
              <a:srgbClr val="FFFFFF"/>
            </a:solidFill>
            <a:ln w="9525">
              <a:solidFill>
                <a:srgbClr val="000000"/>
              </a:solidFill>
              <a:miter lim="800000"/>
              <a:headEnd/>
              <a:tailEnd/>
            </a:ln>
          </p:spPr>
          <p:txBody>
            <a:bodyPr lIns="0" tIns="0" rIns="0" bIns="0"/>
            <a:lstStyle/>
            <a:p>
              <a:pPr algn="ctr"/>
              <a:r>
                <a:rPr lang="et-EE" sz="1600" b="1">
                  <a:solidFill>
                    <a:srgbClr val="000000"/>
                  </a:solidFill>
                  <a:latin typeface="Arial Baltic"/>
                  <a:ea typeface="Arial Baltic"/>
                  <a:cs typeface="Arial Baltic"/>
                </a:rPr>
                <a:t>...</a:t>
              </a:r>
            </a:p>
          </p:txBody>
        </p:sp>
        <p:sp>
          <p:nvSpPr>
            <p:cNvPr id="28683" name="n_4"/>
            <p:cNvSpPr>
              <a:spLocks noChangeArrowheads="1"/>
            </p:cNvSpPr>
            <p:nvPr/>
          </p:nvSpPr>
          <p:spPr bwMode="auto">
            <a:xfrm>
              <a:off x="4504995" y="3917057"/>
              <a:ext cx="904875" cy="342900"/>
            </a:xfrm>
            <a:prstGeom prst="flowChartTerminator">
              <a:avLst/>
            </a:prstGeom>
            <a:solidFill>
              <a:srgbClr val="FFFFFF"/>
            </a:solidFill>
            <a:ln w="9525">
              <a:solidFill>
                <a:srgbClr val="000000"/>
              </a:solidFill>
              <a:miter lim="800000"/>
              <a:headEnd/>
              <a:tailEnd/>
            </a:ln>
          </p:spPr>
          <p:txBody>
            <a:bodyPr lIns="0" tIns="0" rIns="0" bIns="0"/>
            <a:lstStyle/>
            <a:p>
              <a:pPr algn="ctr"/>
              <a:r>
                <a:rPr lang="et-EE" sz="1600" b="1">
                  <a:solidFill>
                    <a:srgbClr val="000000"/>
                  </a:solidFill>
                  <a:latin typeface="Arial Baltic"/>
                  <a:ea typeface="Arial Baltic"/>
                  <a:cs typeface="Arial Baltic"/>
                </a:rPr>
                <a:t>tegevus_n</a:t>
              </a:r>
            </a:p>
          </p:txBody>
        </p:sp>
        <p:cxnSp>
          <p:nvCxnSpPr>
            <p:cNvPr id="28684" name="n_0"/>
            <p:cNvCxnSpPr>
              <a:cxnSpLocks noChangeShapeType="1"/>
            </p:cNvCxnSpPr>
            <p:nvPr/>
          </p:nvCxnSpPr>
          <p:spPr bwMode="auto">
            <a:xfrm>
              <a:off x="3533445" y="3450332"/>
              <a:ext cx="0" cy="257175"/>
            </a:xfrm>
            <a:prstGeom prst="straightConnector1">
              <a:avLst/>
            </a:prstGeom>
            <a:noFill/>
            <a:ln w="12700">
              <a:solidFill>
                <a:srgbClr val="000000"/>
              </a:solidFill>
              <a:round/>
              <a:headEnd/>
              <a:tailEnd type="stealth" w="sm" len="med"/>
            </a:ln>
            <a:extLst>
              <a:ext uri="{909E8E84-426E-40DD-AFC4-6F175D3DCCD1}">
                <a14:hiddenFill xmlns:a14="http://schemas.microsoft.com/office/drawing/2010/main" xmlns="">
                  <a:noFill/>
                </a14:hiddenFill>
              </a:ext>
            </a:extLst>
          </p:spPr>
        </p:cxnSp>
        <p:cxnSp>
          <p:nvCxnSpPr>
            <p:cNvPr id="28685" name="AutoShape 17"/>
            <p:cNvCxnSpPr>
              <a:cxnSpLocks noChangeShapeType="1"/>
            </p:cNvCxnSpPr>
            <p:nvPr/>
          </p:nvCxnSpPr>
          <p:spPr bwMode="auto">
            <a:xfrm>
              <a:off x="3047670" y="3726557"/>
              <a:ext cx="0" cy="190500"/>
            </a:xfrm>
            <a:prstGeom prst="straightConnector1">
              <a:avLst/>
            </a:prstGeom>
            <a:noFill/>
            <a:ln w="9525">
              <a:solidFill>
                <a:srgbClr val="FF0000"/>
              </a:solidFill>
              <a:round/>
              <a:headEnd/>
              <a:tailEnd type="stealth" w="sm" len="med"/>
            </a:ln>
            <a:extLst>
              <a:ext uri="{909E8E84-426E-40DD-AFC4-6F175D3DCCD1}">
                <a14:hiddenFill xmlns:a14="http://schemas.microsoft.com/office/drawing/2010/main" xmlns="">
                  <a:noFill/>
                </a14:hiddenFill>
              </a:ext>
            </a:extLst>
          </p:spPr>
        </p:cxnSp>
        <p:grpSp>
          <p:nvGrpSpPr>
            <p:cNvPr id="28686" name="Group 25"/>
            <p:cNvGrpSpPr>
              <a:grpSpLocks/>
            </p:cNvGrpSpPr>
            <p:nvPr/>
          </p:nvGrpSpPr>
          <p:grpSpPr bwMode="auto">
            <a:xfrm>
              <a:off x="1619672" y="3717032"/>
              <a:ext cx="3819528" cy="0"/>
              <a:chOff x="38100" y="152400"/>
              <a:chExt cx="152" cy="0"/>
            </a:xfrm>
          </p:grpSpPr>
          <p:sp>
            <p:nvSpPr>
              <p:cNvPr id="28706" name="Line 19"/>
              <p:cNvSpPr>
                <a:spLocks noChangeShapeType="1"/>
              </p:cNvSpPr>
              <p:nvPr/>
            </p:nvSpPr>
            <p:spPr bwMode="auto">
              <a:xfrm>
                <a:off x="38100" y="152400"/>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707" name="Line 20"/>
              <p:cNvSpPr>
                <a:spLocks noChangeShapeType="1"/>
              </p:cNvSpPr>
              <p:nvPr/>
            </p:nvSpPr>
            <p:spPr bwMode="auto">
              <a:xfrm>
                <a:off x="38119" y="152400"/>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708" name="Line 21"/>
              <p:cNvSpPr>
                <a:spLocks noChangeShapeType="1"/>
              </p:cNvSpPr>
              <p:nvPr/>
            </p:nvSpPr>
            <p:spPr bwMode="auto">
              <a:xfrm>
                <a:off x="38138" y="152400"/>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709" name="Line 22"/>
              <p:cNvSpPr>
                <a:spLocks noChangeShapeType="1"/>
              </p:cNvSpPr>
              <p:nvPr/>
            </p:nvSpPr>
            <p:spPr bwMode="auto">
              <a:xfrm>
                <a:off x="38157" y="152400"/>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710" name="Line 23"/>
              <p:cNvSpPr>
                <a:spLocks noChangeShapeType="1"/>
              </p:cNvSpPr>
              <p:nvPr/>
            </p:nvSpPr>
            <p:spPr bwMode="auto">
              <a:xfrm>
                <a:off x="38176" y="152400"/>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711" name="Line 24"/>
              <p:cNvSpPr>
                <a:spLocks noChangeShapeType="1"/>
              </p:cNvSpPr>
              <p:nvPr/>
            </p:nvSpPr>
            <p:spPr bwMode="auto">
              <a:xfrm>
                <a:off x="38195" y="152400"/>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712" name="Line 25"/>
              <p:cNvSpPr>
                <a:spLocks noChangeShapeType="1"/>
              </p:cNvSpPr>
              <p:nvPr/>
            </p:nvSpPr>
            <p:spPr bwMode="auto">
              <a:xfrm>
                <a:off x="38214" y="152400"/>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713" name="Line 26"/>
              <p:cNvSpPr>
                <a:spLocks noChangeShapeType="1"/>
              </p:cNvSpPr>
              <p:nvPr/>
            </p:nvSpPr>
            <p:spPr bwMode="auto">
              <a:xfrm>
                <a:off x="38233" y="152400"/>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grpSp>
        <p:cxnSp>
          <p:nvCxnSpPr>
            <p:cNvPr id="28687" name="AutoShape 27"/>
            <p:cNvCxnSpPr>
              <a:cxnSpLocks noChangeShapeType="1"/>
            </p:cNvCxnSpPr>
            <p:nvPr/>
          </p:nvCxnSpPr>
          <p:spPr bwMode="auto">
            <a:xfrm>
              <a:off x="2095170" y="3707507"/>
              <a:ext cx="0" cy="209550"/>
            </a:xfrm>
            <a:prstGeom prst="straightConnector1">
              <a:avLst/>
            </a:prstGeom>
            <a:noFill/>
            <a:ln w="9525">
              <a:solidFill>
                <a:srgbClr val="FF0000"/>
              </a:solidFill>
              <a:round/>
              <a:headEnd/>
              <a:tailEnd type="stealth" w="sm" len="med"/>
            </a:ln>
            <a:extLst>
              <a:ext uri="{909E8E84-426E-40DD-AFC4-6F175D3DCCD1}">
                <a14:hiddenFill xmlns:a14="http://schemas.microsoft.com/office/drawing/2010/main" xmlns="">
                  <a:noFill/>
                </a14:hiddenFill>
              </a:ext>
            </a:extLst>
          </p:spPr>
        </p:cxnSp>
        <p:cxnSp>
          <p:nvCxnSpPr>
            <p:cNvPr id="28688" name="AutoShape 28"/>
            <p:cNvCxnSpPr>
              <a:cxnSpLocks noChangeShapeType="1"/>
            </p:cNvCxnSpPr>
            <p:nvPr/>
          </p:nvCxnSpPr>
          <p:spPr bwMode="auto">
            <a:xfrm>
              <a:off x="4009695" y="3726557"/>
              <a:ext cx="0" cy="190500"/>
            </a:xfrm>
            <a:prstGeom prst="straightConnector1">
              <a:avLst/>
            </a:prstGeom>
            <a:noFill/>
            <a:ln w="9525">
              <a:solidFill>
                <a:srgbClr val="FF0000"/>
              </a:solidFill>
              <a:round/>
              <a:headEnd/>
              <a:tailEnd type="stealth" w="sm" len="med"/>
            </a:ln>
            <a:extLst>
              <a:ext uri="{909E8E84-426E-40DD-AFC4-6F175D3DCCD1}">
                <a14:hiddenFill xmlns:a14="http://schemas.microsoft.com/office/drawing/2010/main" xmlns="">
                  <a:noFill/>
                </a14:hiddenFill>
              </a:ext>
            </a:extLst>
          </p:spPr>
        </p:cxnSp>
        <p:cxnSp>
          <p:nvCxnSpPr>
            <p:cNvPr id="28689" name="AutoShape 29"/>
            <p:cNvCxnSpPr>
              <a:cxnSpLocks noChangeShapeType="1"/>
            </p:cNvCxnSpPr>
            <p:nvPr/>
          </p:nvCxnSpPr>
          <p:spPr bwMode="auto">
            <a:xfrm>
              <a:off x="4962195" y="3726557"/>
              <a:ext cx="0" cy="190500"/>
            </a:xfrm>
            <a:prstGeom prst="straightConnector1">
              <a:avLst/>
            </a:prstGeom>
            <a:noFill/>
            <a:ln w="9525">
              <a:solidFill>
                <a:srgbClr val="FF0000"/>
              </a:solidFill>
              <a:round/>
              <a:headEnd/>
              <a:tailEnd type="stealth" w="sm" len="med"/>
            </a:ln>
            <a:extLst>
              <a:ext uri="{909E8E84-426E-40DD-AFC4-6F175D3DCCD1}">
                <a14:hiddenFill xmlns:a14="http://schemas.microsoft.com/office/drawing/2010/main" xmlns="">
                  <a:noFill/>
                </a14:hiddenFill>
              </a:ext>
            </a:extLst>
          </p:spPr>
        </p:cxnSp>
        <p:grpSp>
          <p:nvGrpSpPr>
            <p:cNvPr id="28690" name="Group 29"/>
            <p:cNvGrpSpPr>
              <a:grpSpLocks/>
            </p:cNvGrpSpPr>
            <p:nvPr/>
          </p:nvGrpSpPr>
          <p:grpSpPr bwMode="auto">
            <a:xfrm>
              <a:off x="1619672" y="4431407"/>
              <a:ext cx="3819528" cy="0"/>
              <a:chOff x="38100" y="866775"/>
              <a:chExt cx="152" cy="0"/>
            </a:xfrm>
          </p:grpSpPr>
          <p:sp>
            <p:nvSpPr>
              <p:cNvPr id="28698" name="Line 31"/>
              <p:cNvSpPr>
                <a:spLocks noChangeShapeType="1"/>
              </p:cNvSpPr>
              <p:nvPr/>
            </p:nvSpPr>
            <p:spPr bwMode="auto">
              <a:xfrm>
                <a:off x="38100" y="866775"/>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699" name="Line 32"/>
              <p:cNvSpPr>
                <a:spLocks noChangeShapeType="1"/>
              </p:cNvSpPr>
              <p:nvPr/>
            </p:nvSpPr>
            <p:spPr bwMode="auto">
              <a:xfrm>
                <a:off x="38119" y="866775"/>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700" name="Line 33"/>
              <p:cNvSpPr>
                <a:spLocks noChangeShapeType="1"/>
              </p:cNvSpPr>
              <p:nvPr/>
            </p:nvSpPr>
            <p:spPr bwMode="auto">
              <a:xfrm>
                <a:off x="38138" y="866775"/>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701" name="Line 34"/>
              <p:cNvSpPr>
                <a:spLocks noChangeShapeType="1"/>
              </p:cNvSpPr>
              <p:nvPr/>
            </p:nvSpPr>
            <p:spPr bwMode="auto">
              <a:xfrm>
                <a:off x="38157" y="866775"/>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702" name="Line 35"/>
              <p:cNvSpPr>
                <a:spLocks noChangeShapeType="1"/>
              </p:cNvSpPr>
              <p:nvPr/>
            </p:nvSpPr>
            <p:spPr bwMode="auto">
              <a:xfrm>
                <a:off x="38176" y="866775"/>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703" name="Line 36"/>
              <p:cNvSpPr>
                <a:spLocks noChangeShapeType="1"/>
              </p:cNvSpPr>
              <p:nvPr/>
            </p:nvSpPr>
            <p:spPr bwMode="auto">
              <a:xfrm>
                <a:off x="38195" y="866775"/>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704" name="Line 37"/>
              <p:cNvSpPr>
                <a:spLocks noChangeShapeType="1"/>
              </p:cNvSpPr>
              <p:nvPr/>
            </p:nvSpPr>
            <p:spPr bwMode="auto">
              <a:xfrm>
                <a:off x="38214" y="866775"/>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28705" name="Line 38"/>
              <p:cNvSpPr>
                <a:spLocks noChangeShapeType="1"/>
              </p:cNvSpPr>
              <p:nvPr/>
            </p:nvSpPr>
            <p:spPr bwMode="auto">
              <a:xfrm>
                <a:off x="38233" y="866775"/>
                <a:ext cx="19" cy="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t-EE"/>
              </a:p>
            </p:txBody>
          </p:sp>
        </p:grpSp>
        <p:cxnSp>
          <p:nvCxnSpPr>
            <p:cNvPr id="28691" name="AutoShape 39"/>
            <p:cNvCxnSpPr>
              <a:cxnSpLocks noChangeShapeType="1"/>
              <a:stCxn id="28683" idx="2"/>
            </p:cNvCxnSpPr>
            <p:nvPr/>
          </p:nvCxnSpPr>
          <p:spPr bwMode="auto">
            <a:xfrm>
              <a:off x="4962195" y="4259957"/>
              <a:ext cx="0" cy="180975"/>
            </a:xfrm>
            <a:prstGeom prst="straightConnector1">
              <a:avLst/>
            </a:prstGeom>
            <a:noFill/>
            <a:ln w="9525">
              <a:solidFill>
                <a:srgbClr val="FF0000"/>
              </a:solidFill>
              <a:round/>
              <a:headEnd/>
              <a:tailEnd type="stealth" w="sm" len="med"/>
            </a:ln>
            <a:extLst>
              <a:ext uri="{909E8E84-426E-40DD-AFC4-6F175D3DCCD1}">
                <a14:hiddenFill xmlns:a14="http://schemas.microsoft.com/office/drawing/2010/main" xmlns="">
                  <a:noFill/>
                </a14:hiddenFill>
              </a:ext>
            </a:extLst>
          </p:spPr>
        </p:cxnSp>
        <p:cxnSp>
          <p:nvCxnSpPr>
            <p:cNvPr id="28692" name="AutoShape 40"/>
            <p:cNvCxnSpPr>
              <a:cxnSpLocks noChangeShapeType="1"/>
              <a:stCxn id="28682" idx="2"/>
            </p:cNvCxnSpPr>
            <p:nvPr/>
          </p:nvCxnSpPr>
          <p:spPr bwMode="auto">
            <a:xfrm>
              <a:off x="4009695" y="4259957"/>
              <a:ext cx="0" cy="161925"/>
            </a:xfrm>
            <a:prstGeom prst="straightConnector1">
              <a:avLst/>
            </a:prstGeom>
            <a:noFill/>
            <a:ln w="9525">
              <a:solidFill>
                <a:srgbClr val="FF0000"/>
              </a:solidFill>
              <a:round/>
              <a:headEnd/>
              <a:tailEnd type="stealth" w="sm" len="med"/>
            </a:ln>
            <a:extLst>
              <a:ext uri="{909E8E84-426E-40DD-AFC4-6F175D3DCCD1}">
                <a14:hiddenFill xmlns:a14="http://schemas.microsoft.com/office/drawing/2010/main" xmlns="">
                  <a:noFill/>
                </a14:hiddenFill>
              </a:ext>
            </a:extLst>
          </p:spPr>
        </p:cxnSp>
        <p:cxnSp>
          <p:nvCxnSpPr>
            <p:cNvPr id="28693" name="AutoShape 41"/>
            <p:cNvCxnSpPr>
              <a:cxnSpLocks noChangeShapeType="1"/>
              <a:stCxn id="28681" idx="2"/>
            </p:cNvCxnSpPr>
            <p:nvPr/>
          </p:nvCxnSpPr>
          <p:spPr bwMode="auto">
            <a:xfrm>
              <a:off x="3047670" y="4259957"/>
              <a:ext cx="0" cy="161925"/>
            </a:xfrm>
            <a:prstGeom prst="straightConnector1">
              <a:avLst/>
            </a:prstGeom>
            <a:noFill/>
            <a:ln w="9525">
              <a:solidFill>
                <a:srgbClr val="FF0000"/>
              </a:solidFill>
              <a:round/>
              <a:headEnd/>
              <a:tailEnd type="stealth" w="sm" len="med"/>
            </a:ln>
            <a:extLst>
              <a:ext uri="{909E8E84-426E-40DD-AFC4-6F175D3DCCD1}">
                <a14:hiddenFill xmlns:a14="http://schemas.microsoft.com/office/drawing/2010/main" xmlns="">
                  <a:noFill/>
                </a14:hiddenFill>
              </a:ext>
            </a:extLst>
          </p:spPr>
        </p:cxnSp>
        <p:cxnSp>
          <p:nvCxnSpPr>
            <p:cNvPr id="28694" name="AutoShape 42"/>
            <p:cNvCxnSpPr>
              <a:cxnSpLocks noChangeShapeType="1"/>
              <a:stCxn id="28680" idx="2"/>
            </p:cNvCxnSpPr>
            <p:nvPr/>
          </p:nvCxnSpPr>
          <p:spPr bwMode="auto">
            <a:xfrm>
              <a:off x="2095170" y="4259957"/>
              <a:ext cx="0" cy="161925"/>
            </a:xfrm>
            <a:prstGeom prst="straightConnector1">
              <a:avLst/>
            </a:prstGeom>
            <a:noFill/>
            <a:ln w="9525">
              <a:solidFill>
                <a:srgbClr val="FF0000"/>
              </a:solidFill>
              <a:round/>
              <a:headEnd/>
              <a:tailEnd type="stealth" w="sm" len="med"/>
            </a:ln>
            <a:extLst>
              <a:ext uri="{909E8E84-426E-40DD-AFC4-6F175D3DCCD1}">
                <a14:hiddenFill xmlns:a14="http://schemas.microsoft.com/office/drawing/2010/main" xmlns="">
                  <a:noFill/>
                </a14:hiddenFill>
              </a:ext>
            </a:extLst>
          </p:spPr>
        </p:cxnSp>
        <p:cxnSp>
          <p:nvCxnSpPr>
            <p:cNvPr id="28695" name="n_5"/>
            <p:cNvCxnSpPr>
              <a:cxnSpLocks noChangeShapeType="1"/>
              <a:endCxn id="28696" idx="0"/>
            </p:cNvCxnSpPr>
            <p:nvPr/>
          </p:nvCxnSpPr>
          <p:spPr bwMode="auto">
            <a:xfrm>
              <a:off x="3533445" y="4421882"/>
              <a:ext cx="0" cy="257175"/>
            </a:xfrm>
            <a:prstGeom prst="straightConnector1">
              <a:avLst/>
            </a:prstGeom>
            <a:noFill/>
            <a:ln w="12700">
              <a:solidFill>
                <a:srgbClr val="000000"/>
              </a:solidFill>
              <a:round/>
              <a:headEnd/>
              <a:tailEnd type="stealth" w="sm" len="med"/>
            </a:ln>
            <a:extLst>
              <a:ext uri="{909E8E84-426E-40DD-AFC4-6F175D3DCCD1}">
                <a14:hiddenFill xmlns:a14="http://schemas.microsoft.com/office/drawing/2010/main" xmlns="">
                  <a:noFill/>
                </a14:hiddenFill>
              </a:ext>
            </a:extLst>
          </p:spPr>
        </p:cxnSp>
        <p:sp>
          <p:nvSpPr>
            <p:cNvPr id="28696" name="n_6"/>
            <p:cNvSpPr>
              <a:spLocks noChangeArrowheads="1"/>
            </p:cNvSpPr>
            <p:nvPr/>
          </p:nvSpPr>
          <p:spPr bwMode="auto">
            <a:xfrm>
              <a:off x="3076245" y="4679057"/>
              <a:ext cx="904875" cy="342900"/>
            </a:xfrm>
            <a:prstGeom prst="flowChartTerminator">
              <a:avLst/>
            </a:prstGeom>
            <a:solidFill>
              <a:srgbClr val="FFFFFF"/>
            </a:solidFill>
            <a:ln w="9525">
              <a:solidFill>
                <a:srgbClr val="000000"/>
              </a:solidFill>
              <a:miter lim="800000"/>
              <a:headEnd/>
              <a:tailEnd/>
            </a:ln>
          </p:spPr>
          <p:txBody>
            <a:bodyPr lIns="0" tIns="0" rIns="0" bIns="0"/>
            <a:lstStyle/>
            <a:p>
              <a:pPr algn="ctr"/>
              <a:r>
                <a:rPr lang="et-EE" sz="1600" b="1">
                  <a:solidFill>
                    <a:srgbClr val="000000"/>
                  </a:solidFill>
                  <a:latin typeface="Arial Baltic"/>
                  <a:ea typeface="Arial Baltic"/>
                  <a:cs typeface="Arial Baltic"/>
                </a:rPr>
                <a:t>edasi</a:t>
              </a:r>
            </a:p>
          </p:txBody>
        </p:sp>
        <p:cxnSp>
          <p:nvCxnSpPr>
            <p:cNvPr id="28697" name="n_7"/>
            <p:cNvCxnSpPr>
              <a:cxnSpLocks noChangeShapeType="1"/>
            </p:cNvCxnSpPr>
            <p:nvPr/>
          </p:nvCxnSpPr>
          <p:spPr bwMode="auto">
            <a:xfrm>
              <a:off x="3514395" y="5021957"/>
              <a:ext cx="0" cy="257175"/>
            </a:xfrm>
            <a:prstGeom prst="straightConnector1">
              <a:avLst/>
            </a:prstGeom>
            <a:noFill/>
            <a:ln w="12700">
              <a:solidFill>
                <a:srgbClr val="000000"/>
              </a:solidFill>
              <a:round/>
              <a:headEnd/>
              <a:tailEnd type="stealth" w="sm" len="med"/>
            </a:ln>
            <a:extLst>
              <a:ext uri="{909E8E84-426E-40DD-AFC4-6F175D3DCCD1}">
                <a14:hiddenFill xmlns:a14="http://schemas.microsoft.com/office/drawing/2010/main" xmlns="">
                  <a:noFill/>
                </a14:hiddenFill>
              </a:ext>
            </a:extLst>
          </p:spPr>
        </p:cxnSp>
      </p:grpSp>
      <p:sp>
        <p:nvSpPr>
          <p:cNvPr id="28677" name="Footer Placeholder 55"/>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28678" name="Slide Number Placeholder 56"/>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55301B64-6616-4D6B-852F-87915307B850}" type="slidenum">
              <a:rPr lang="et-EE" smtClean="0"/>
              <a:pPr fontAlgn="base">
                <a:spcBef>
                  <a:spcPct val="0"/>
                </a:spcBef>
                <a:spcAft>
                  <a:spcPct val="0"/>
                </a:spcAft>
                <a:defRPr/>
              </a:pPr>
              <a:t>18</a:t>
            </a:fld>
            <a:endParaRPr lang="et-EE"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28600"/>
            <a:ext cx="8507413" cy="914400"/>
          </a:xfrm>
        </p:spPr>
        <p:txBody>
          <a:bodyPr/>
          <a:lstStyle/>
          <a:p>
            <a:pPr eaLnBrk="1" hangingPunct="1"/>
            <a:r>
              <a:rPr lang="et-EE" smtClean="0"/>
              <a:t>Hargnevate ja kordusprotsesside skeemid</a:t>
            </a:r>
          </a:p>
        </p:txBody>
      </p:sp>
      <p:grpSp>
        <p:nvGrpSpPr>
          <p:cNvPr id="29699" name="Group 2"/>
          <p:cNvGrpSpPr>
            <a:grpSpLocks/>
          </p:cNvGrpSpPr>
          <p:nvPr/>
        </p:nvGrpSpPr>
        <p:grpSpPr bwMode="auto">
          <a:xfrm>
            <a:off x="1116013" y="1700213"/>
            <a:ext cx="6769100" cy="2520950"/>
            <a:chOff x="0" y="0"/>
            <a:chExt cx="421" cy="163"/>
          </a:xfrm>
        </p:grpSpPr>
        <p:sp>
          <p:nvSpPr>
            <p:cNvPr id="29718" name="Rectangle 3"/>
            <p:cNvSpPr>
              <a:spLocks noChangeArrowheads="1"/>
            </p:cNvSpPr>
            <p:nvPr/>
          </p:nvSpPr>
          <p:spPr bwMode="auto">
            <a:xfrm>
              <a:off x="0" y="6"/>
              <a:ext cx="421" cy="143"/>
            </a:xfrm>
            <a:prstGeom prst="rect">
              <a:avLst/>
            </a:prstGeom>
            <a:noFill/>
            <a:ln w="9525">
              <a:solidFill>
                <a:srgbClr val="000000"/>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t-EE"/>
            </a:p>
          </p:txBody>
        </p:sp>
        <p:sp>
          <p:nvSpPr>
            <p:cNvPr id="29719" name="AutoShape 61"/>
            <p:cNvSpPr>
              <a:spLocks noChangeArrowheads="1"/>
            </p:cNvSpPr>
            <p:nvPr/>
          </p:nvSpPr>
          <p:spPr bwMode="auto">
            <a:xfrm>
              <a:off x="191" y="21"/>
              <a:ext cx="36" cy="23"/>
            </a:xfrm>
            <a:prstGeom prst="diamond">
              <a:avLst/>
            </a:prstGeom>
            <a:solidFill>
              <a:srgbClr val="00CCFF"/>
            </a:solidFill>
            <a:ln w="9525">
              <a:solidFill>
                <a:srgbClr val="000000"/>
              </a:solidFill>
              <a:miter lim="800000"/>
              <a:headEnd/>
              <a:tailEnd/>
            </a:ln>
          </p:spPr>
          <p:txBody>
            <a:bodyPr/>
            <a:lstStyle/>
            <a:p>
              <a:endParaRPr lang="et-EE"/>
            </a:p>
          </p:txBody>
        </p:sp>
        <p:cxnSp>
          <p:nvCxnSpPr>
            <p:cNvPr id="29720" name="AutoShape 62"/>
            <p:cNvCxnSpPr>
              <a:cxnSpLocks noChangeShapeType="1"/>
              <a:stCxn id="29719" idx="2"/>
              <a:endCxn id="29723" idx="0"/>
            </p:cNvCxnSpPr>
            <p:nvPr/>
          </p:nvCxnSpPr>
          <p:spPr bwMode="auto">
            <a:xfrm flipH="1">
              <a:off x="159" y="44"/>
              <a:ext cx="50" cy="22"/>
            </a:xfrm>
            <a:prstGeom prst="straightConnector1">
              <a:avLst/>
            </a:prstGeom>
            <a:noFill/>
            <a:ln w="9525">
              <a:solidFill>
                <a:srgbClr val="000000"/>
              </a:solidFill>
              <a:round/>
              <a:headEnd/>
              <a:tailEnd type="stealth" w="sm" len="med"/>
            </a:ln>
            <a:extLst>
              <a:ext uri="{909E8E84-426E-40DD-AFC4-6F175D3DCCD1}">
                <a14:hiddenFill xmlns:a14="http://schemas.microsoft.com/office/drawing/2010/main" xmlns="">
                  <a:noFill/>
                </a14:hiddenFill>
              </a:ext>
            </a:extLst>
          </p:spPr>
        </p:cxnSp>
        <p:cxnSp>
          <p:nvCxnSpPr>
            <p:cNvPr id="29721" name="AutoShape 63"/>
            <p:cNvCxnSpPr>
              <a:cxnSpLocks noChangeShapeType="1"/>
              <a:stCxn id="29719" idx="1"/>
              <a:endCxn id="29722" idx="0"/>
            </p:cNvCxnSpPr>
            <p:nvPr/>
          </p:nvCxnSpPr>
          <p:spPr bwMode="auto">
            <a:xfrm rot="10800000" flipV="1">
              <a:off x="57" y="33"/>
              <a:ext cx="134" cy="33"/>
            </a:xfrm>
            <a:prstGeom prst="bentConnector2">
              <a:avLst/>
            </a:prstGeom>
            <a:noFill/>
            <a:ln w="9525">
              <a:solidFill>
                <a:srgbClr val="000000"/>
              </a:solidFill>
              <a:miter lim="800000"/>
              <a:headEnd/>
              <a:tailEnd type="stealth" w="sm" len="med"/>
            </a:ln>
            <a:extLst>
              <a:ext uri="{909E8E84-426E-40DD-AFC4-6F175D3DCCD1}">
                <a14:hiddenFill xmlns:a14="http://schemas.microsoft.com/office/drawing/2010/main" xmlns="">
                  <a:noFill/>
                </a14:hiddenFill>
              </a:ext>
            </a:extLst>
          </p:spPr>
        </p:cxnSp>
        <p:sp>
          <p:nvSpPr>
            <p:cNvPr id="29722" name="AutoShape 64"/>
            <p:cNvSpPr>
              <a:spLocks noChangeArrowheads="1"/>
            </p:cNvSpPr>
            <p:nvPr/>
          </p:nvSpPr>
          <p:spPr bwMode="auto">
            <a:xfrm>
              <a:off x="9" y="66"/>
              <a:ext cx="95" cy="36"/>
            </a:xfrm>
            <a:prstGeom prst="flowChartTerminator">
              <a:avLst/>
            </a:prstGeom>
            <a:solidFill>
              <a:srgbClr val="FFFFFF"/>
            </a:solidFill>
            <a:ln w="9525">
              <a:solidFill>
                <a:srgbClr val="000000"/>
              </a:solidFill>
              <a:miter lim="800000"/>
              <a:headEnd/>
              <a:tailEnd/>
            </a:ln>
          </p:spPr>
          <p:txBody>
            <a:bodyPr lIns="0" tIns="0" rIns="0" bIns="0"/>
            <a:lstStyle/>
            <a:p>
              <a:pPr algn="ctr"/>
              <a:r>
                <a:rPr lang="et-EE" sz="1600" b="1">
                  <a:solidFill>
                    <a:srgbClr val="000000"/>
                  </a:solidFill>
                  <a:latin typeface="Arial Baltic"/>
                  <a:ea typeface="Arial Baltic"/>
                  <a:cs typeface="Arial Baltic"/>
                </a:rPr>
                <a:t>tegevus_1</a:t>
              </a:r>
            </a:p>
          </p:txBody>
        </p:sp>
        <p:sp>
          <p:nvSpPr>
            <p:cNvPr id="29723" name="AutoShape 65"/>
            <p:cNvSpPr>
              <a:spLocks noChangeArrowheads="1"/>
            </p:cNvSpPr>
            <p:nvPr/>
          </p:nvSpPr>
          <p:spPr bwMode="auto">
            <a:xfrm>
              <a:off x="111" y="66"/>
              <a:ext cx="95" cy="36"/>
            </a:xfrm>
            <a:prstGeom prst="flowChartTerminator">
              <a:avLst/>
            </a:prstGeom>
            <a:solidFill>
              <a:srgbClr val="FFFFFF"/>
            </a:solidFill>
            <a:ln w="9525">
              <a:solidFill>
                <a:srgbClr val="000000"/>
              </a:solidFill>
              <a:miter lim="800000"/>
              <a:headEnd/>
              <a:tailEnd/>
            </a:ln>
          </p:spPr>
          <p:txBody>
            <a:bodyPr lIns="0" tIns="0" rIns="0" bIns="0"/>
            <a:lstStyle/>
            <a:p>
              <a:pPr algn="ctr"/>
              <a:r>
                <a:rPr lang="et-EE" sz="1600" b="1">
                  <a:solidFill>
                    <a:srgbClr val="000000"/>
                  </a:solidFill>
                  <a:latin typeface="Arial Baltic"/>
                  <a:ea typeface="Arial Baltic"/>
                  <a:cs typeface="Arial Baltic"/>
                </a:rPr>
                <a:t>tegevus_2</a:t>
              </a:r>
            </a:p>
          </p:txBody>
        </p:sp>
        <p:sp>
          <p:nvSpPr>
            <p:cNvPr id="29724" name="AutoShape 66"/>
            <p:cNvSpPr>
              <a:spLocks noChangeArrowheads="1"/>
            </p:cNvSpPr>
            <p:nvPr/>
          </p:nvSpPr>
          <p:spPr bwMode="auto">
            <a:xfrm>
              <a:off x="213" y="66"/>
              <a:ext cx="95" cy="36"/>
            </a:xfrm>
            <a:prstGeom prst="flowChartTerminator">
              <a:avLst/>
            </a:prstGeom>
            <a:solidFill>
              <a:srgbClr val="FFFFFF"/>
            </a:solidFill>
            <a:ln w="9525">
              <a:solidFill>
                <a:srgbClr val="000000"/>
              </a:solidFill>
              <a:miter lim="800000"/>
              <a:headEnd/>
              <a:tailEnd/>
            </a:ln>
          </p:spPr>
          <p:txBody>
            <a:bodyPr lIns="0" tIns="0" rIns="0" bIns="0"/>
            <a:lstStyle/>
            <a:p>
              <a:pPr algn="ctr"/>
              <a:r>
                <a:rPr lang="et-EE" sz="1600" b="1">
                  <a:solidFill>
                    <a:srgbClr val="000000"/>
                  </a:solidFill>
                  <a:latin typeface="Arial Baltic"/>
                  <a:ea typeface="Arial Baltic"/>
                  <a:cs typeface="Arial Baltic"/>
                </a:rPr>
                <a:t>...</a:t>
              </a:r>
            </a:p>
          </p:txBody>
        </p:sp>
        <p:sp>
          <p:nvSpPr>
            <p:cNvPr id="29725" name="AutoShape 67"/>
            <p:cNvSpPr>
              <a:spLocks noChangeArrowheads="1"/>
            </p:cNvSpPr>
            <p:nvPr/>
          </p:nvSpPr>
          <p:spPr bwMode="auto">
            <a:xfrm>
              <a:off x="315" y="66"/>
              <a:ext cx="95" cy="36"/>
            </a:xfrm>
            <a:prstGeom prst="flowChartTerminator">
              <a:avLst/>
            </a:prstGeom>
            <a:solidFill>
              <a:srgbClr val="FFFFFF"/>
            </a:solidFill>
            <a:ln w="9525">
              <a:solidFill>
                <a:srgbClr val="000000"/>
              </a:solidFill>
              <a:miter lim="800000"/>
              <a:headEnd/>
              <a:tailEnd/>
            </a:ln>
          </p:spPr>
          <p:txBody>
            <a:bodyPr lIns="0" tIns="0" rIns="0" bIns="0"/>
            <a:lstStyle/>
            <a:p>
              <a:pPr algn="ctr"/>
              <a:r>
                <a:rPr lang="et-EE" sz="1600" b="1">
                  <a:solidFill>
                    <a:srgbClr val="000000"/>
                  </a:solidFill>
                  <a:latin typeface="Arial Baltic"/>
                  <a:ea typeface="Arial Baltic"/>
                  <a:cs typeface="Arial Baltic"/>
                </a:rPr>
                <a:t>tegevus_n</a:t>
              </a:r>
            </a:p>
          </p:txBody>
        </p:sp>
        <p:cxnSp>
          <p:nvCxnSpPr>
            <p:cNvPr id="29726" name="AutoShape 68"/>
            <p:cNvCxnSpPr>
              <a:cxnSpLocks noChangeShapeType="1"/>
              <a:stCxn id="29719" idx="3"/>
              <a:endCxn id="29725" idx="0"/>
            </p:cNvCxnSpPr>
            <p:nvPr/>
          </p:nvCxnSpPr>
          <p:spPr bwMode="auto">
            <a:xfrm>
              <a:off x="227" y="33"/>
              <a:ext cx="136" cy="33"/>
            </a:xfrm>
            <a:prstGeom prst="bentConnector2">
              <a:avLst/>
            </a:prstGeom>
            <a:noFill/>
            <a:ln w="9525">
              <a:solidFill>
                <a:srgbClr val="000000"/>
              </a:solidFill>
              <a:miter lim="800000"/>
              <a:headEnd/>
              <a:tailEnd type="stealth" w="sm" len="med"/>
            </a:ln>
            <a:extLst>
              <a:ext uri="{909E8E84-426E-40DD-AFC4-6F175D3DCCD1}">
                <a14:hiddenFill xmlns:a14="http://schemas.microsoft.com/office/drawing/2010/main" xmlns="">
                  <a:noFill/>
                </a14:hiddenFill>
              </a:ext>
            </a:extLst>
          </p:spPr>
        </p:cxnSp>
        <p:cxnSp>
          <p:nvCxnSpPr>
            <p:cNvPr id="29727" name="AutoShape 69"/>
            <p:cNvCxnSpPr>
              <a:cxnSpLocks noChangeShapeType="1"/>
              <a:stCxn id="29719" idx="2"/>
              <a:endCxn id="29724" idx="0"/>
            </p:cNvCxnSpPr>
            <p:nvPr/>
          </p:nvCxnSpPr>
          <p:spPr bwMode="auto">
            <a:xfrm>
              <a:off x="209" y="44"/>
              <a:ext cx="52" cy="22"/>
            </a:xfrm>
            <a:prstGeom prst="straightConnector1">
              <a:avLst/>
            </a:prstGeom>
            <a:noFill/>
            <a:ln w="9525">
              <a:solidFill>
                <a:srgbClr val="000000"/>
              </a:solidFill>
              <a:round/>
              <a:headEnd/>
              <a:tailEnd type="stealth" w="sm" len="med"/>
            </a:ln>
            <a:extLst>
              <a:ext uri="{909E8E84-426E-40DD-AFC4-6F175D3DCCD1}">
                <a14:hiddenFill xmlns:a14="http://schemas.microsoft.com/office/drawing/2010/main" xmlns="">
                  <a:noFill/>
                </a14:hiddenFill>
              </a:ext>
            </a:extLst>
          </p:spPr>
        </p:cxnSp>
        <p:sp>
          <p:nvSpPr>
            <p:cNvPr id="29728" name="AutoShape 70"/>
            <p:cNvSpPr>
              <a:spLocks noChangeArrowheads="1"/>
            </p:cNvSpPr>
            <p:nvPr/>
          </p:nvSpPr>
          <p:spPr bwMode="auto">
            <a:xfrm>
              <a:off x="191" y="121"/>
              <a:ext cx="36" cy="23"/>
            </a:xfrm>
            <a:prstGeom prst="diamond">
              <a:avLst/>
            </a:prstGeom>
            <a:solidFill>
              <a:srgbClr val="00CCFF"/>
            </a:solidFill>
            <a:ln w="9525">
              <a:solidFill>
                <a:srgbClr val="000000"/>
              </a:solidFill>
              <a:miter lim="800000"/>
              <a:headEnd/>
              <a:tailEnd/>
            </a:ln>
          </p:spPr>
          <p:txBody>
            <a:bodyPr/>
            <a:lstStyle/>
            <a:p>
              <a:endParaRPr lang="et-EE"/>
            </a:p>
          </p:txBody>
        </p:sp>
        <p:cxnSp>
          <p:nvCxnSpPr>
            <p:cNvPr id="29729" name="AutoShape 71"/>
            <p:cNvCxnSpPr>
              <a:cxnSpLocks noChangeShapeType="1"/>
              <a:stCxn id="29722" idx="2"/>
              <a:endCxn id="29728" idx="1"/>
            </p:cNvCxnSpPr>
            <p:nvPr/>
          </p:nvCxnSpPr>
          <p:spPr bwMode="auto">
            <a:xfrm rot="16200000" flipH="1">
              <a:off x="108" y="51"/>
              <a:ext cx="31" cy="134"/>
            </a:xfrm>
            <a:prstGeom prst="bentConnector2">
              <a:avLst/>
            </a:prstGeom>
            <a:noFill/>
            <a:ln w="9525">
              <a:solidFill>
                <a:srgbClr val="000000"/>
              </a:solidFill>
              <a:miter lim="800000"/>
              <a:headEnd/>
              <a:tailEnd type="stealth" w="sm" len="med"/>
            </a:ln>
            <a:extLst>
              <a:ext uri="{909E8E84-426E-40DD-AFC4-6F175D3DCCD1}">
                <a14:hiddenFill xmlns:a14="http://schemas.microsoft.com/office/drawing/2010/main" xmlns="">
                  <a:noFill/>
                </a14:hiddenFill>
              </a:ext>
            </a:extLst>
          </p:spPr>
        </p:cxnSp>
        <p:cxnSp>
          <p:nvCxnSpPr>
            <p:cNvPr id="29730" name="AutoShape 72"/>
            <p:cNvCxnSpPr>
              <a:cxnSpLocks noChangeShapeType="1"/>
              <a:stCxn id="29725" idx="2"/>
              <a:endCxn id="29728" idx="3"/>
            </p:cNvCxnSpPr>
            <p:nvPr/>
          </p:nvCxnSpPr>
          <p:spPr bwMode="auto">
            <a:xfrm rot="5400000">
              <a:off x="279" y="50"/>
              <a:ext cx="31" cy="136"/>
            </a:xfrm>
            <a:prstGeom prst="bentConnector2">
              <a:avLst/>
            </a:prstGeom>
            <a:noFill/>
            <a:ln w="9525">
              <a:solidFill>
                <a:srgbClr val="000000"/>
              </a:solidFill>
              <a:miter lim="800000"/>
              <a:headEnd/>
              <a:tailEnd type="stealth" w="sm" len="med"/>
            </a:ln>
            <a:extLst>
              <a:ext uri="{909E8E84-426E-40DD-AFC4-6F175D3DCCD1}">
                <a14:hiddenFill xmlns:a14="http://schemas.microsoft.com/office/drawing/2010/main" xmlns="">
                  <a:noFill/>
                </a14:hiddenFill>
              </a:ext>
            </a:extLst>
          </p:spPr>
        </p:cxnSp>
        <p:cxnSp>
          <p:nvCxnSpPr>
            <p:cNvPr id="29731" name="AutoShape 73"/>
            <p:cNvCxnSpPr>
              <a:cxnSpLocks noChangeShapeType="1"/>
              <a:stCxn id="29724" idx="2"/>
              <a:endCxn id="29728" idx="0"/>
            </p:cNvCxnSpPr>
            <p:nvPr/>
          </p:nvCxnSpPr>
          <p:spPr bwMode="auto">
            <a:xfrm flipH="1">
              <a:off x="209" y="102"/>
              <a:ext cx="52" cy="19"/>
            </a:xfrm>
            <a:prstGeom prst="straightConnector1">
              <a:avLst/>
            </a:prstGeom>
            <a:noFill/>
            <a:ln w="9525">
              <a:solidFill>
                <a:srgbClr val="000000"/>
              </a:solidFill>
              <a:round/>
              <a:headEnd/>
              <a:tailEnd type="stealth" w="sm" len="med"/>
            </a:ln>
            <a:extLst>
              <a:ext uri="{909E8E84-426E-40DD-AFC4-6F175D3DCCD1}">
                <a14:hiddenFill xmlns:a14="http://schemas.microsoft.com/office/drawing/2010/main" xmlns="">
                  <a:noFill/>
                </a14:hiddenFill>
              </a:ext>
            </a:extLst>
          </p:spPr>
        </p:cxnSp>
        <p:cxnSp>
          <p:nvCxnSpPr>
            <p:cNvPr id="29732" name="AutoShape 74"/>
            <p:cNvCxnSpPr>
              <a:cxnSpLocks noChangeShapeType="1"/>
              <a:stCxn id="29723" idx="2"/>
              <a:endCxn id="29728" idx="0"/>
            </p:cNvCxnSpPr>
            <p:nvPr/>
          </p:nvCxnSpPr>
          <p:spPr bwMode="auto">
            <a:xfrm>
              <a:off x="159" y="102"/>
              <a:ext cx="50" cy="19"/>
            </a:xfrm>
            <a:prstGeom prst="straightConnector1">
              <a:avLst/>
            </a:prstGeom>
            <a:noFill/>
            <a:ln w="9525">
              <a:solidFill>
                <a:srgbClr val="000000"/>
              </a:solidFill>
              <a:round/>
              <a:headEnd/>
              <a:tailEnd type="stealth" w="sm" len="med"/>
            </a:ln>
            <a:extLst>
              <a:ext uri="{909E8E84-426E-40DD-AFC4-6F175D3DCCD1}">
                <a14:hiddenFill xmlns:a14="http://schemas.microsoft.com/office/drawing/2010/main" xmlns="">
                  <a:noFill/>
                </a14:hiddenFill>
              </a:ext>
            </a:extLst>
          </p:spPr>
        </p:cxnSp>
        <p:sp>
          <p:nvSpPr>
            <p:cNvPr id="29733" name="Text Box 75"/>
            <p:cNvSpPr txBox="1">
              <a:spLocks noChangeArrowheads="1"/>
            </p:cNvSpPr>
            <p:nvPr/>
          </p:nvSpPr>
          <p:spPr bwMode="auto">
            <a:xfrm>
              <a:off x="105" y="11"/>
              <a:ext cx="36" cy="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27432" tIns="2286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1600" i="1">
                  <a:solidFill>
                    <a:srgbClr val="000000"/>
                  </a:solidFill>
                  <a:cs typeface="Arial" pitchFamily="34" charset="0"/>
                </a:rPr>
                <a:t>ting_1</a:t>
              </a:r>
            </a:p>
          </p:txBody>
        </p:sp>
        <p:sp>
          <p:nvSpPr>
            <p:cNvPr id="29734" name="Text Box 76"/>
            <p:cNvSpPr txBox="1">
              <a:spLocks noChangeArrowheads="1"/>
            </p:cNvSpPr>
            <p:nvPr/>
          </p:nvSpPr>
          <p:spPr bwMode="auto">
            <a:xfrm>
              <a:off x="133" y="35"/>
              <a:ext cx="36" cy="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27432" tIns="2286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1600" i="1">
                  <a:solidFill>
                    <a:srgbClr val="000000"/>
                  </a:solidFill>
                  <a:cs typeface="Arial" pitchFamily="34" charset="0"/>
                </a:rPr>
                <a:t>ting_2</a:t>
              </a:r>
            </a:p>
          </p:txBody>
        </p:sp>
        <p:sp>
          <p:nvSpPr>
            <p:cNvPr id="29735" name="Text Box 77"/>
            <p:cNvSpPr txBox="1">
              <a:spLocks noChangeArrowheads="1"/>
            </p:cNvSpPr>
            <p:nvPr/>
          </p:nvSpPr>
          <p:spPr bwMode="auto">
            <a:xfrm>
              <a:off x="248" y="9"/>
              <a:ext cx="36" cy="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27432" tIns="2286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1600" i="1">
                  <a:solidFill>
                    <a:srgbClr val="000000"/>
                  </a:solidFill>
                  <a:cs typeface="Arial" pitchFamily="34" charset="0"/>
                </a:rPr>
                <a:t>ting_n</a:t>
              </a:r>
            </a:p>
          </p:txBody>
        </p:sp>
        <p:cxnSp>
          <p:nvCxnSpPr>
            <p:cNvPr id="29736" name="AutoShape 78"/>
            <p:cNvCxnSpPr>
              <a:cxnSpLocks noChangeShapeType="1"/>
              <a:endCxn id="29719" idx="0"/>
            </p:cNvCxnSpPr>
            <p:nvPr/>
          </p:nvCxnSpPr>
          <p:spPr bwMode="auto">
            <a:xfrm>
              <a:off x="209" y="0"/>
              <a:ext cx="0" cy="21"/>
            </a:xfrm>
            <a:prstGeom prst="straightConnector1">
              <a:avLst/>
            </a:prstGeom>
            <a:noFill/>
            <a:ln w="9525">
              <a:solidFill>
                <a:srgbClr val="000000"/>
              </a:solidFill>
              <a:round/>
              <a:headEnd/>
              <a:tailEnd type="stealth" w="sm" len="med"/>
            </a:ln>
            <a:extLst>
              <a:ext uri="{909E8E84-426E-40DD-AFC4-6F175D3DCCD1}">
                <a14:hiddenFill xmlns:a14="http://schemas.microsoft.com/office/drawing/2010/main" xmlns="">
                  <a:noFill/>
                </a14:hiddenFill>
              </a:ext>
            </a:extLst>
          </p:spPr>
        </p:cxnSp>
        <p:cxnSp>
          <p:nvCxnSpPr>
            <p:cNvPr id="29737" name="AutoShape 79"/>
            <p:cNvCxnSpPr>
              <a:cxnSpLocks noChangeShapeType="1"/>
              <a:stCxn id="29728" idx="2"/>
            </p:cNvCxnSpPr>
            <p:nvPr/>
          </p:nvCxnSpPr>
          <p:spPr bwMode="auto">
            <a:xfrm>
              <a:off x="209" y="144"/>
              <a:ext cx="0" cy="19"/>
            </a:xfrm>
            <a:prstGeom prst="straightConnector1">
              <a:avLst/>
            </a:prstGeom>
            <a:noFill/>
            <a:ln w="9525">
              <a:solidFill>
                <a:srgbClr val="000000"/>
              </a:solidFill>
              <a:round/>
              <a:headEnd/>
              <a:tailEnd type="stealth" w="sm" len="med"/>
            </a:ln>
            <a:extLst>
              <a:ext uri="{909E8E84-426E-40DD-AFC4-6F175D3DCCD1}">
                <a14:hiddenFill xmlns:a14="http://schemas.microsoft.com/office/drawing/2010/main" xmlns="">
                  <a:noFill/>
                </a14:hiddenFill>
              </a:ext>
            </a:extLst>
          </p:spPr>
        </p:cxnSp>
      </p:grpSp>
      <p:grpSp>
        <p:nvGrpSpPr>
          <p:cNvPr id="29700" name="Group 38"/>
          <p:cNvGrpSpPr>
            <a:grpSpLocks/>
          </p:cNvGrpSpPr>
          <p:nvPr/>
        </p:nvGrpSpPr>
        <p:grpSpPr bwMode="auto">
          <a:xfrm>
            <a:off x="1049338" y="4437063"/>
            <a:ext cx="7051675" cy="1295400"/>
            <a:chOff x="1048941" y="4437112"/>
            <a:chExt cx="4981575" cy="685800"/>
          </a:xfrm>
        </p:grpSpPr>
        <p:sp>
          <p:nvSpPr>
            <p:cNvPr id="29703" name="Rectangle 23"/>
            <p:cNvSpPr>
              <a:spLocks noChangeArrowheads="1"/>
            </p:cNvSpPr>
            <p:nvPr/>
          </p:nvSpPr>
          <p:spPr bwMode="auto">
            <a:xfrm>
              <a:off x="1115616" y="4437112"/>
              <a:ext cx="4762500" cy="685800"/>
            </a:xfrm>
            <a:prstGeom prst="rect">
              <a:avLst/>
            </a:prstGeom>
            <a:noFill/>
            <a:ln w="9525">
              <a:solidFill>
                <a:srgbClr val="000000"/>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t-EE"/>
            </a:p>
          </p:txBody>
        </p:sp>
        <p:sp>
          <p:nvSpPr>
            <p:cNvPr id="29704" name="b_1"/>
            <p:cNvSpPr>
              <a:spLocks noChangeArrowheads="1"/>
            </p:cNvSpPr>
            <p:nvPr/>
          </p:nvSpPr>
          <p:spPr bwMode="auto">
            <a:xfrm>
              <a:off x="1572816" y="4532362"/>
              <a:ext cx="895350" cy="342900"/>
            </a:xfrm>
            <a:prstGeom prst="flowChartTerminator">
              <a:avLst/>
            </a:prstGeom>
            <a:solidFill>
              <a:srgbClr val="FFFFFF"/>
            </a:solidFill>
            <a:ln w="9525">
              <a:solidFill>
                <a:srgbClr val="000000"/>
              </a:solidFill>
              <a:miter lim="800000"/>
              <a:headEnd/>
              <a:tailEnd/>
            </a:ln>
          </p:spPr>
          <p:txBody>
            <a:bodyPr lIns="0" tIns="0" rIns="0" bIns="0" anchor="ctr"/>
            <a:lstStyle/>
            <a:p>
              <a:pPr algn="ctr"/>
              <a:r>
                <a:rPr lang="et-EE" sz="1600" b="1">
                  <a:solidFill>
                    <a:srgbClr val="000000"/>
                  </a:solidFill>
                  <a:latin typeface="Arial Baltic"/>
                  <a:ea typeface="Arial Baltic"/>
                  <a:cs typeface="Arial Baltic"/>
                </a:rPr>
                <a:t>tegevus_1</a:t>
              </a:r>
            </a:p>
          </p:txBody>
        </p:sp>
        <p:sp>
          <p:nvSpPr>
            <p:cNvPr id="29705" name="b_2"/>
            <p:cNvSpPr>
              <a:spLocks noChangeArrowheads="1"/>
            </p:cNvSpPr>
            <p:nvPr/>
          </p:nvSpPr>
          <p:spPr bwMode="auto">
            <a:xfrm>
              <a:off x="2582466" y="4532362"/>
              <a:ext cx="895350" cy="342900"/>
            </a:xfrm>
            <a:prstGeom prst="flowChartTerminator">
              <a:avLst/>
            </a:prstGeom>
            <a:solidFill>
              <a:srgbClr val="FFFFFF"/>
            </a:solidFill>
            <a:ln w="9525">
              <a:solidFill>
                <a:srgbClr val="000000"/>
              </a:solidFill>
              <a:miter lim="800000"/>
              <a:headEnd/>
              <a:tailEnd/>
            </a:ln>
          </p:spPr>
          <p:txBody>
            <a:bodyPr lIns="0" tIns="0" rIns="0" bIns="0" anchor="ctr"/>
            <a:lstStyle/>
            <a:p>
              <a:pPr algn="ctr"/>
              <a:r>
                <a:rPr lang="et-EE" sz="1600" b="1">
                  <a:solidFill>
                    <a:srgbClr val="000000"/>
                  </a:solidFill>
                  <a:latin typeface="Arial Baltic"/>
                  <a:ea typeface="Arial Baltic"/>
                  <a:cs typeface="Arial Baltic"/>
                </a:rPr>
                <a:t>tegevus_2</a:t>
              </a:r>
            </a:p>
          </p:txBody>
        </p:sp>
        <p:sp>
          <p:nvSpPr>
            <p:cNvPr id="29706" name="b_3"/>
            <p:cNvSpPr>
              <a:spLocks noChangeArrowheads="1"/>
            </p:cNvSpPr>
            <p:nvPr/>
          </p:nvSpPr>
          <p:spPr bwMode="auto">
            <a:xfrm>
              <a:off x="3592116" y="4532362"/>
              <a:ext cx="895350" cy="342900"/>
            </a:xfrm>
            <a:prstGeom prst="flowChartTerminator">
              <a:avLst/>
            </a:prstGeom>
            <a:solidFill>
              <a:srgbClr val="FFFFFF"/>
            </a:solidFill>
            <a:ln w="9525">
              <a:solidFill>
                <a:srgbClr val="000000"/>
              </a:solidFill>
              <a:miter lim="800000"/>
              <a:headEnd/>
              <a:tailEnd/>
            </a:ln>
          </p:spPr>
          <p:txBody>
            <a:bodyPr lIns="0" tIns="0" rIns="0" bIns="0" anchor="ctr"/>
            <a:lstStyle/>
            <a:p>
              <a:pPr algn="ctr"/>
              <a:r>
                <a:rPr lang="et-EE" sz="1600" b="1">
                  <a:solidFill>
                    <a:srgbClr val="000000"/>
                  </a:solidFill>
                  <a:latin typeface="Arial Baltic"/>
                  <a:ea typeface="Arial Baltic"/>
                  <a:cs typeface="Arial Baltic"/>
                </a:rPr>
                <a:t>...</a:t>
              </a:r>
            </a:p>
          </p:txBody>
        </p:sp>
        <p:sp>
          <p:nvSpPr>
            <p:cNvPr id="29707" name="b_4"/>
            <p:cNvSpPr>
              <a:spLocks noChangeArrowheads="1"/>
            </p:cNvSpPr>
            <p:nvPr/>
          </p:nvSpPr>
          <p:spPr bwMode="auto">
            <a:xfrm>
              <a:off x="4601766" y="4532362"/>
              <a:ext cx="895350" cy="342900"/>
            </a:xfrm>
            <a:prstGeom prst="flowChartTerminator">
              <a:avLst/>
            </a:prstGeom>
            <a:solidFill>
              <a:srgbClr val="FFFFFF"/>
            </a:solidFill>
            <a:ln w="9525">
              <a:solidFill>
                <a:srgbClr val="000000"/>
              </a:solidFill>
              <a:miter lim="800000"/>
              <a:headEnd/>
              <a:tailEnd/>
            </a:ln>
          </p:spPr>
          <p:txBody>
            <a:bodyPr lIns="0" tIns="0" rIns="0" bIns="0" anchor="ctr"/>
            <a:lstStyle/>
            <a:p>
              <a:pPr algn="ctr"/>
              <a:r>
                <a:rPr lang="et-EE" sz="1600" b="1">
                  <a:solidFill>
                    <a:srgbClr val="000000"/>
                  </a:solidFill>
                  <a:latin typeface="Arial Baltic"/>
                  <a:ea typeface="Arial Baltic"/>
                  <a:cs typeface="Arial Baltic"/>
                </a:rPr>
                <a:t>tegevus_n</a:t>
              </a:r>
            </a:p>
          </p:txBody>
        </p:sp>
        <p:cxnSp>
          <p:nvCxnSpPr>
            <p:cNvPr id="29708" name="AutoShape 49"/>
            <p:cNvCxnSpPr>
              <a:cxnSpLocks noChangeShapeType="1"/>
              <a:stCxn id="29704" idx="3"/>
              <a:endCxn id="29705" idx="1"/>
            </p:cNvCxnSpPr>
            <p:nvPr/>
          </p:nvCxnSpPr>
          <p:spPr bwMode="auto">
            <a:xfrm>
              <a:off x="2468166" y="4703812"/>
              <a:ext cx="114300" cy="0"/>
            </a:xfrm>
            <a:prstGeom prst="straightConnector1">
              <a:avLst/>
            </a:prstGeom>
            <a:noFill/>
            <a:ln w="9525">
              <a:solidFill>
                <a:srgbClr val="000000"/>
              </a:solidFill>
              <a:round/>
              <a:headEnd/>
              <a:tailEnd type="stealth" w="sm" len="med"/>
            </a:ln>
            <a:extLst>
              <a:ext uri="{909E8E84-426E-40DD-AFC4-6F175D3DCCD1}">
                <a14:hiddenFill xmlns:a14="http://schemas.microsoft.com/office/drawing/2010/main" xmlns="">
                  <a:noFill/>
                </a14:hiddenFill>
              </a:ext>
            </a:extLst>
          </p:spPr>
        </p:cxnSp>
        <p:cxnSp>
          <p:nvCxnSpPr>
            <p:cNvPr id="29709" name="AutoShape 50"/>
            <p:cNvCxnSpPr>
              <a:cxnSpLocks noChangeShapeType="1"/>
              <a:stCxn id="29705" idx="3"/>
              <a:endCxn id="29706" idx="1"/>
            </p:cNvCxnSpPr>
            <p:nvPr/>
          </p:nvCxnSpPr>
          <p:spPr bwMode="auto">
            <a:xfrm>
              <a:off x="3477816" y="4703812"/>
              <a:ext cx="114300" cy="0"/>
            </a:xfrm>
            <a:prstGeom prst="straightConnector1">
              <a:avLst/>
            </a:prstGeom>
            <a:noFill/>
            <a:ln w="9525">
              <a:solidFill>
                <a:srgbClr val="000000"/>
              </a:solidFill>
              <a:round/>
              <a:headEnd/>
              <a:tailEnd type="stealth" w="sm" len="med"/>
            </a:ln>
            <a:extLst>
              <a:ext uri="{909E8E84-426E-40DD-AFC4-6F175D3DCCD1}">
                <a14:hiddenFill xmlns:a14="http://schemas.microsoft.com/office/drawing/2010/main" xmlns="">
                  <a:noFill/>
                </a14:hiddenFill>
              </a:ext>
            </a:extLst>
          </p:spPr>
        </p:cxnSp>
        <p:cxnSp>
          <p:nvCxnSpPr>
            <p:cNvPr id="29710" name="AutoShape 51"/>
            <p:cNvCxnSpPr>
              <a:cxnSpLocks noChangeShapeType="1"/>
              <a:stCxn id="29706" idx="3"/>
              <a:endCxn id="29707" idx="1"/>
            </p:cNvCxnSpPr>
            <p:nvPr/>
          </p:nvCxnSpPr>
          <p:spPr bwMode="auto">
            <a:xfrm>
              <a:off x="4487466" y="4703812"/>
              <a:ext cx="114300" cy="0"/>
            </a:xfrm>
            <a:prstGeom prst="straightConnector1">
              <a:avLst/>
            </a:prstGeom>
            <a:noFill/>
            <a:ln w="9525">
              <a:solidFill>
                <a:srgbClr val="000000"/>
              </a:solidFill>
              <a:round/>
              <a:headEnd/>
              <a:tailEnd type="stealth" w="sm" len="med"/>
            </a:ln>
            <a:extLst>
              <a:ext uri="{909E8E84-426E-40DD-AFC4-6F175D3DCCD1}">
                <a14:hiddenFill xmlns:a14="http://schemas.microsoft.com/office/drawing/2010/main" xmlns="">
                  <a:noFill/>
                </a14:hiddenFill>
              </a:ext>
            </a:extLst>
          </p:spPr>
        </p:cxnSp>
        <p:cxnSp>
          <p:nvCxnSpPr>
            <p:cNvPr id="29711" name="AutoShape 52"/>
            <p:cNvCxnSpPr>
              <a:cxnSpLocks noChangeShapeType="1"/>
              <a:stCxn id="29707" idx="3"/>
              <a:endCxn id="29713" idx="1"/>
            </p:cNvCxnSpPr>
            <p:nvPr/>
          </p:nvCxnSpPr>
          <p:spPr bwMode="auto">
            <a:xfrm>
              <a:off x="5497116" y="4703812"/>
              <a:ext cx="133350" cy="0"/>
            </a:xfrm>
            <a:prstGeom prst="straightConnector1">
              <a:avLst/>
            </a:prstGeom>
            <a:noFill/>
            <a:ln w="9525">
              <a:solidFill>
                <a:srgbClr val="000000"/>
              </a:solidFill>
              <a:round/>
              <a:headEnd/>
              <a:tailEnd type="stealth" w="sm" len="med"/>
            </a:ln>
            <a:extLst>
              <a:ext uri="{909E8E84-426E-40DD-AFC4-6F175D3DCCD1}">
                <a14:hiddenFill xmlns:a14="http://schemas.microsoft.com/office/drawing/2010/main" xmlns="">
                  <a:noFill/>
                </a14:hiddenFill>
              </a:ext>
            </a:extLst>
          </p:spPr>
        </p:cxnSp>
        <p:cxnSp>
          <p:nvCxnSpPr>
            <p:cNvPr id="29712" name="AutoShape 53"/>
            <p:cNvCxnSpPr>
              <a:cxnSpLocks noChangeShapeType="1"/>
              <a:stCxn id="29714" idx="3"/>
              <a:endCxn id="29704" idx="1"/>
            </p:cNvCxnSpPr>
            <p:nvPr/>
          </p:nvCxnSpPr>
          <p:spPr bwMode="auto">
            <a:xfrm>
              <a:off x="1448991" y="4703812"/>
              <a:ext cx="123825" cy="0"/>
            </a:xfrm>
            <a:prstGeom prst="straightConnector1">
              <a:avLst/>
            </a:prstGeom>
            <a:noFill/>
            <a:ln w="9525">
              <a:solidFill>
                <a:srgbClr val="000000"/>
              </a:solidFill>
              <a:round/>
              <a:headEnd/>
              <a:tailEnd type="stealth" w="sm" len="med"/>
            </a:ln>
            <a:extLst>
              <a:ext uri="{909E8E84-426E-40DD-AFC4-6F175D3DCCD1}">
                <a14:hiddenFill xmlns:a14="http://schemas.microsoft.com/office/drawing/2010/main" xmlns="">
                  <a:noFill/>
                </a14:hiddenFill>
              </a:ext>
            </a:extLst>
          </p:spPr>
        </p:cxnSp>
        <p:sp>
          <p:nvSpPr>
            <p:cNvPr id="29713" name="b_5"/>
            <p:cNvSpPr>
              <a:spLocks noChangeArrowheads="1"/>
            </p:cNvSpPr>
            <p:nvPr/>
          </p:nvSpPr>
          <p:spPr bwMode="auto">
            <a:xfrm>
              <a:off x="5630466" y="4589512"/>
              <a:ext cx="228600" cy="219075"/>
            </a:xfrm>
            <a:prstGeom prst="diamond">
              <a:avLst/>
            </a:prstGeom>
            <a:solidFill>
              <a:srgbClr val="CCFFFF"/>
            </a:solidFill>
            <a:ln w="9525">
              <a:solidFill>
                <a:srgbClr val="000000"/>
              </a:solidFill>
              <a:miter lim="800000"/>
              <a:headEnd/>
              <a:tailEnd/>
            </a:ln>
          </p:spPr>
          <p:txBody>
            <a:bodyPr/>
            <a:lstStyle/>
            <a:p>
              <a:endParaRPr lang="et-EE"/>
            </a:p>
          </p:txBody>
        </p:sp>
        <p:sp>
          <p:nvSpPr>
            <p:cNvPr id="29714" name="b_0"/>
            <p:cNvSpPr>
              <a:spLocks noChangeArrowheads="1"/>
            </p:cNvSpPr>
            <p:nvPr/>
          </p:nvSpPr>
          <p:spPr bwMode="auto">
            <a:xfrm>
              <a:off x="1220391" y="4589512"/>
              <a:ext cx="228600" cy="219075"/>
            </a:xfrm>
            <a:prstGeom prst="diamond">
              <a:avLst/>
            </a:prstGeom>
            <a:solidFill>
              <a:srgbClr val="CCFFFF"/>
            </a:solidFill>
            <a:ln w="9525">
              <a:solidFill>
                <a:srgbClr val="000000"/>
              </a:solidFill>
              <a:miter lim="800000"/>
              <a:headEnd/>
              <a:tailEnd/>
            </a:ln>
          </p:spPr>
          <p:txBody>
            <a:bodyPr/>
            <a:lstStyle/>
            <a:p>
              <a:endParaRPr lang="et-EE"/>
            </a:p>
          </p:txBody>
        </p:sp>
        <p:cxnSp>
          <p:nvCxnSpPr>
            <p:cNvPr id="29715" name="AutoShape 56"/>
            <p:cNvCxnSpPr>
              <a:cxnSpLocks noChangeShapeType="1"/>
              <a:endCxn id="29714" idx="1"/>
            </p:cNvCxnSpPr>
            <p:nvPr/>
          </p:nvCxnSpPr>
          <p:spPr bwMode="auto">
            <a:xfrm>
              <a:off x="1048941" y="4703812"/>
              <a:ext cx="171450" cy="0"/>
            </a:xfrm>
            <a:prstGeom prst="straightConnector1">
              <a:avLst/>
            </a:prstGeom>
            <a:noFill/>
            <a:ln w="9525">
              <a:solidFill>
                <a:srgbClr val="000000"/>
              </a:solidFill>
              <a:round/>
              <a:headEnd/>
              <a:tailEnd type="stealth" w="sm" len="med"/>
            </a:ln>
            <a:extLst>
              <a:ext uri="{909E8E84-426E-40DD-AFC4-6F175D3DCCD1}">
                <a14:hiddenFill xmlns:a14="http://schemas.microsoft.com/office/drawing/2010/main" xmlns="">
                  <a:noFill/>
                </a14:hiddenFill>
              </a:ext>
            </a:extLst>
          </p:spPr>
        </p:cxnSp>
        <p:cxnSp>
          <p:nvCxnSpPr>
            <p:cNvPr id="29716" name="nool"/>
            <p:cNvCxnSpPr>
              <a:cxnSpLocks noChangeShapeType="1"/>
              <a:stCxn id="29713" idx="2"/>
              <a:endCxn id="29714" idx="2"/>
            </p:cNvCxnSpPr>
            <p:nvPr/>
          </p:nvCxnSpPr>
          <p:spPr bwMode="auto">
            <a:xfrm rot="5400000">
              <a:off x="3534966" y="2608312"/>
              <a:ext cx="9525" cy="4410075"/>
            </a:xfrm>
            <a:prstGeom prst="bentConnector3">
              <a:avLst>
                <a:gd name="adj1" fmla="val 2400000"/>
              </a:avLst>
            </a:prstGeom>
            <a:noFill/>
            <a:ln w="12700">
              <a:solidFill>
                <a:srgbClr val="FF0000"/>
              </a:solidFill>
              <a:miter lim="800000"/>
              <a:headEnd/>
              <a:tailEnd type="stealth" w="sm" len="med"/>
            </a:ln>
            <a:extLst>
              <a:ext uri="{909E8E84-426E-40DD-AFC4-6F175D3DCCD1}">
                <a14:hiddenFill xmlns:a14="http://schemas.microsoft.com/office/drawing/2010/main" xmlns="">
                  <a:noFill/>
                </a14:hiddenFill>
              </a:ext>
            </a:extLst>
          </p:spPr>
        </p:cxnSp>
        <p:cxnSp>
          <p:nvCxnSpPr>
            <p:cNvPr id="29717" name="AutoShape 58"/>
            <p:cNvCxnSpPr>
              <a:cxnSpLocks noChangeShapeType="1"/>
              <a:stCxn id="29713" idx="3"/>
            </p:cNvCxnSpPr>
            <p:nvPr/>
          </p:nvCxnSpPr>
          <p:spPr bwMode="auto">
            <a:xfrm>
              <a:off x="5859066" y="4703812"/>
              <a:ext cx="171450" cy="0"/>
            </a:xfrm>
            <a:prstGeom prst="straightConnector1">
              <a:avLst/>
            </a:prstGeom>
            <a:noFill/>
            <a:ln w="9525">
              <a:solidFill>
                <a:srgbClr val="000000"/>
              </a:solidFill>
              <a:round/>
              <a:headEnd/>
              <a:tailEnd type="stealth" w="sm" len="med"/>
            </a:ln>
            <a:extLst>
              <a:ext uri="{909E8E84-426E-40DD-AFC4-6F175D3DCCD1}">
                <a14:hiddenFill xmlns:a14="http://schemas.microsoft.com/office/drawing/2010/main" xmlns="">
                  <a:noFill/>
                </a14:hiddenFill>
              </a:ext>
            </a:extLst>
          </p:spPr>
        </p:cxnSp>
      </p:grpSp>
      <p:sp>
        <p:nvSpPr>
          <p:cNvPr id="29701" name="Footer Placeholder 45"/>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29702" name="Slide Number Placeholder 46"/>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58B04FA3-7E99-4E2E-977D-84DF7375C3BE}" type="slidenum">
              <a:rPr lang="et-EE" smtClean="0"/>
              <a:pPr fontAlgn="base">
                <a:spcBef>
                  <a:spcPct val="0"/>
                </a:spcBef>
                <a:spcAft>
                  <a:spcPct val="0"/>
                </a:spcAft>
                <a:defRPr/>
              </a:pPr>
              <a:t>19</a:t>
            </a:fld>
            <a:endParaRPr lang="et-EE"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t-EE" smtClean="0"/>
              <a:t>Kursuse eesmärk</a:t>
            </a:r>
          </a:p>
        </p:txBody>
      </p:sp>
      <p:sp>
        <p:nvSpPr>
          <p:cNvPr id="12291" name="Slide Number Placeholder 6"/>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DAAF77E0-48A7-4289-B9C2-DF491A0F0933}" type="slidenum">
              <a:rPr lang="et-EE" smtClean="0"/>
              <a:pPr fontAlgn="base">
                <a:spcBef>
                  <a:spcPct val="0"/>
                </a:spcBef>
                <a:spcAft>
                  <a:spcPct val="0"/>
                </a:spcAft>
                <a:defRPr/>
              </a:pPr>
              <a:t>2</a:t>
            </a:fld>
            <a:endParaRPr lang="et-EE" smtClean="0"/>
          </a:p>
        </p:txBody>
      </p:sp>
      <p:sp>
        <p:nvSpPr>
          <p:cNvPr id="12292" name="Content Placeholder 3"/>
          <p:cNvSpPr>
            <a:spLocks noGrp="1"/>
          </p:cNvSpPr>
          <p:nvPr>
            <p:ph sz="quarter" idx="1"/>
          </p:nvPr>
        </p:nvSpPr>
        <p:spPr>
          <a:xfrm>
            <a:off x="457200" y="1219200"/>
            <a:ext cx="8229600" cy="4937125"/>
          </a:xfrm>
        </p:spPr>
        <p:txBody>
          <a:bodyPr/>
          <a:lstStyle/>
          <a:p>
            <a:pPr eaLnBrk="1" hangingPunct="1"/>
            <a:r>
              <a:rPr lang="et-EE" smtClean="0"/>
              <a:t>arendada õpilastes loovust, loogilist, analüütilist ja algoritmilist mõtlemist</a:t>
            </a:r>
          </a:p>
          <a:p>
            <a:pPr eaLnBrk="1" hangingPunct="1"/>
            <a:r>
              <a:rPr lang="et-EE" smtClean="0"/>
              <a:t>anda esmased teadmised informatsiooni esitamisest ja töötlemisest, programmjuhitavatest süsteemidest ning objekt-orienteeritud modelleerimisest</a:t>
            </a:r>
          </a:p>
          <a:p>
            <a:pPr eaLnBrk="1" hangingPunct="1"/>
            <a:r>
              <a:rPr lang="et-EE" smtClean="0"/>
              <a:t>anda baasoskused programmide koostamiseks ühes programmeerimiskeeles ja -keskkonnas ning valmisoleku omandatud teadmiste rakendamiseks teistes programmeerimiskeeltes</a:t>
            </a:r>
          </a:p>
          <a:p>
            <a:pPr eaLnBrk="1" hangingPunct="1">
              <a:buFont typeface="Wingdings 3" pitchFamily="18" charset="2"/>
              <a:buNone/>
            </a:pPr>
            <a:r>
              <a:rPr lang="et-EE" smtClean="0"/>
              <a:t> Kursuse käigus loovad õpilased töötavaid rakendusi</a:t>
            </a:r>
          </a:p>
        </p:txBody>
      </p:sp>
      <p:sp>
        <p:nvSpPr>
          <p:cNvPr id="12293" name="Footer Placeholder 7"/>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t-EE" smtClean="0"/>
              <a:t>Algoritm</a:t>
            </a:r>
          </a:p>
        </p:txBody>
      </p:sp>
      <p:sp>
        <p:nvSpPr>
          <p:cNvPr id="30723" name="Footer Placeholder 4"/>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30724"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E4AA6D4D-7C93-4EC1-8535-37134AA444F3}" type="slidenum">
              <a:rPr lang="et-EE" smtClean="0"/>
              <a:pPr fontAlgn="base">
                <a:spcBef>
                  <a:spcPct val="0"/>
                </a:spcBef>
                <a:spcAft>
                  <a:spcPct val="0"/>
                </a:spcAft>
                <a:defRPr/>
              </a:pPr>
              <a:t>20</a:t>
            </a:fld>
            <a:endParaRPr lang="et-EE" smtClean="0"/>
          </a:p>
        </p:txBody>
      </p:sp>
      <p:sp>
        <p:nvSpPr>
          <p:cNvPr id="30725" name="Content Placeholder 2"/>
          <p:cNvSpPr>
            <a:spLocks noGrp="1"/>
          </p:cNvSpPr>
          <p:nvPr>
            <p:ph sz="quarter" idx="1"/>
          </p:nvPr>
        </p:nvSpPr>
        <p:spPr>
          <a:xfrm>
            <a:off x="457200" y="1219200"/>
            <a:ext cx="8686800" cy="4937125"/>
          </a:xfrm>
        </p:spPr>
        <p:txBody>
          <a:bodyPr/>
          <a:lstStyle/>
          <a:p>
            <a:pPr eaLnBrk="1" hangingPunct="1"/>
            <a:r>
              <a:rPr lang="et-EE" sz="2400" smtClean="0"/>
              <a:t>Algoritm on täpne ja ühemõtteline eeskiri kindlat liiki ülesannete lahendamiseks või tegevuste täitmiseks kindla eesmärgi saavutamiseks.</a:t>
            </a:r>
          </a:p>
          <a:p>
            <a:pPr eaLnBrk="1" hangingPunct="1"/>
            <a:r>
              <a:rPr lang="et-EE" sz="2400" smtClean="0"/>
              <a:t>Algoritm määrab, milliseid tegevusi ja millises järjekorras peab täitma</a:t>
            </a:r>
          </a:p>
          <a:p>
            <a:pPr eaLnBrk="1" hangingPunct="1"/>
            <a:r>
              <a:rPr lang="et-EE" sz="2400" smtClean="0"/>
              <a:t>Algoritmi sisu ja esitusviis sõltub täitjast: inimene, arvuti, robot, … </a:t>
            </a:r>
          </a:p>
          <a:p>
            <a:pPr eaLnBrk="1" hangingPunct="1"/>
            <a:r>
              <a:rPr lang="et-EE" sz="2400" smtClean="0"/>
              <a:t>Algoritmi esitamiseks on erinevaid viise ja vahendeid:</a:t>
            </a:r>
          </a:p>
          <a:p>
            <a:pPr lvl="1" eaLnBrk="1" hangingPunct="1"/>
            <a:r>
              <a:rPr lang="et-EE" sz="2000" smtClean="0"/>
              <a:t>tekstiline kirjeldus</a:t>
            </a:r>
          </a:p>
          <a:p>
            <a:pPr lvl="1" eaLnBrk="1" hangingPunct="1"/>
            <a:r>
              <a:rPr lang="et-EE" sz="2000" smtClean="0"/>
              <a:t>valemid</a:t>
            </a:r>
          </a:p>
          <a:p>
            <a:pPr lvl="1" eaLnBrk="1" hangingPunct="1"/>
            <a:r>
              <a:rPr lang="et-EE" sz="2000" smtClean="0"/>
              <a:t>plokkskeemid</a:t>
            </a:r>
          </a:p>
          <a:p>
            <a:pPr lvl="1" eaLnBrk="1" hangingPunct="1"/>
            <a:r>
              <a:rPr lang="et-EE" sz="2000" smtClean="0"/>
              <a:t>UML tegevusdiagrammid</a:t>
            </a:r>
          </a:p>
          <a:p>
            <a:pPr lvl="1" eaLnBrk="1" hangingPunct="1"/>
            <a:r>
              <a:rPr lang="et-EE" sz="2000" smtClean="0"/>
              <a:t>algoritmikeeled</a:t>
            </a:r>
          </a:p>
          <a:p>
            <a:pPr eaLnBrk="1" hangingPunct="1">
              <a:buFont typeface="Wingdings 3" pitchFamily="18" charset="2"/>
              <a:buNone/>
            </a:pPr>
            <a:endParaRPr lang="et-EE" sz="24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t-EE" smtClean="0"/>
              <a:t>Algoritmi esitusviisi näiteid</a:t>
            </a:r>
          </a:p>
        </p:txBody>
      </p:sp>
      <p:sp>
        <p:nvSpPr>
          <p:cNvPr id="31747" name="TextBox 2"/>
          <p:cNvSpPr txBox="1">
            <a:spLocks noChangeArrowheads="1"/>
          </p:cNvSpPr>
          <p:nvPr/>
        </p:nvSpPr>
        <p:spPr bwMode="auto">
          <a:xfrm>
            <a:off x="785813" y="1500188"/>
            <a:ext cx="757237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2000">
                <a:latin typeface="Gill Sans MT" pitchFamily="34" charset="0"/>
              </a:rPr>
              <a:t>Antud on ristküliku külgede pikkused (a, b). Leida selle pindala (S), ümbermõõt (P) ning pindala ja ümbermõõdu suhe.  Joonistada ka ristkülik.</a:t>
            </a:r>
          </a:p>
        </p:txBody>
      </p:sp>
      <p:sp>
        <p:nvSpPr>
          <p:cNvPr id="31748" name="TextBox 4"/>
          <p:cNvSpPr txBox="1">
            <a:spLocks noChangeArrowheads="1"/>
          </p:cNvSpPr>
          <p:nvPr/>
        </p:nvSpPr>
        <p:spPr bwMode="auto">
          <a:xfrm>
            <a:off x="468313" y="2492375"/>
            <a:ext cx="381635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t-EE">
              <a:latin typeface="Gill Sans MT" pitchFamily="34" charset="0"/>
            </a:endParaRPr>
          </a:p>
        </p:txBody>
      </p:sp>
      <p:pic>
        <p:nvPicPr>
          <p:cNvPr id="31749"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7088" y="2420938"/>
            <a:ext cx="3673475" cy="3311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1750" name="TextBox 6"/>
          <p:cNvSpPr txBox="1">
            <a:spLocks noChangeArrowheads="1"/>
          </p:cNvSpPr>
          <p:nvPr/>
        </p:nvSpPr>
        <p:spPr bwMode="auto">
          <a:xfrm>
            <a:off x="5372100" y="2781300"/>
            <a:ext cx="2513013" cy="2676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2400" b="1">
                <a:latin typeface="Gill Sans MT" pitchFamily="34" charset="0"/>
              </a:rPr>
              <a:t>protseduur </a:t>
            </a:r>
            <a:r>
              <a:rPr lang="et-EE" sz="2400">
                <a:latin typeface="Gill Sans MT" pitchFamily="34" charset="0"/>
              </a:rPr>
              <a:t> Rist</a:t>
            </a:r>
          </a:p>
          <a:p>
            <a:pPr eaLnBrk="1" hangingPunct="1"/>
            <a:r>
              <a:rPr lang="et-EE" sz="2400">
                <a:latin typeface="Gill Sans MT" pitchFamily="34" charset="0"/>
              </a:rPr>
              <a:t>   </a:t>
            </a:r>
            <a:r>
              <a:rPr lang="et-EE" sz="2400" b="1">
                <a:latin typeface="Gill Sans MT" pitchFamily="34" charset="0"/>
              </a:rPr>
              <a:t>loe</a:t>
            </a:r>
            <a:r>
              <a:rPr lang="et-EE" sz="2400">
                <a:latin typeface="Gill Sans MT" pitchFamily="34" charset="0"/>
              </a:rPr>
              <a:t> a, b</a:t>
            </a:r>
          </a:p>
          <a:p>
            <a:pPr eaLnBrk="1" hangingPunct="1"/>
            <a:r>
              <a:rPr lang="et-EE" sz="2400">
                <a:latin typeface="Gill Sans MT" pitchFamily="34" charset="0"/>
              </a:rPr>
              <a:t>   </a:t>
            </a:r>
            <a:r>
              <a:rPr lang="et-EE" sz="2400" b="1">
                <a:latin typeface="Gill Sans MT" pitchFamily="34" charset="0"/>
              </a:rPr>
              <a:t>teavita </a:t>
            </a:r>
            <a:r>
              <a:rPr lang="et-EE" sz="2400">
                <a:latin typeface="Gill Sans MT" pitchFamily="34" charset="0"/>
              </a:rPr>
              <a:t>Joonista</a:t>
            </a:r>
          </a:p>
          <a:p>
            <a:pPr eaLnBrk="1" hangingPunct="1"/>
            <a:r>
              <a:rPr lang="et-EE" sz="2400">
                <a:latin typeface="Gill Sans MT" pitchFamily="34" charset="0"/>
              </a:rPr>
              <a:t>   S = a * b</a:t>
            </a:r>
          </a:p>
          <a:p>
            <a:pPr eaLnBrk="1" hangingPunct="1"/>
            <a:r>
              <a:rPr lang="et-EE" sz="2400">
                <a:latin typeface="Gill Sans MT" pitchFamily="34" charset="0"/>
              </a:rPr>
              <a:t>   P = 2(a + b)</a:t>
            </a:r>
          </a:p>
          <a:p>
            <a:pPr eaLnBrk="1" hangingPunct="1"/>
            <a:r>
              <a:rPr lang="et-EE" sz="2400">
                <a:latin typeface="Gill Sans MT" pitchFamily="34" charset="0"/>
              </a:rPr>
              <a:t>   suhe = S / P</a:t>
            </a:r>
          </a:p>
          <a:p>
            <a:pPr eaLnBrk="1" hangingPunct="1"/>
            <a:r>
              <a:rPr lang="et-EE" sz="2400">
                <a:latin typeface="Gill Sans MT" pitchFamily="34" charset="0"/>
              </a:rPr>
              <a:t>  </a:t>
            </a:r>
            <a:r>
              <a:rPr lang="et-EE" sz="2400" b="1">
                <a:latin typeface="Gill Sans MT" pitchFamily="34" charset="0"/>
              </a:rPr>
              <a:t> väljasta</a:t>
            </a:r>
            <a:r>
              <a:rPr lang="et-EE" sz="2400">
                <a:latin typeface="Gill Sans MT" pitchFamily="34" charset="0"/>
              </a:rPr>
              <a:t> suhe</a:t>
            </a:r>
          </a:p>
        </p:txBody>
      </p:sp>
      <p:sp>
        <p:nvSpPr>
          <p:cNvPr id="31751" name="Footer Placeholder 8"/>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31752" name="Slide Number Placeholder 9"/>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FB20844E-29F4-44D6-A379-EC7DB95FA296}" type="slidenum">
              <a:rPr lang="et-EE" smtClean="0"/>
              <a:pPr fontAlgn="base">
                <a:spcBef>
                  <a:spcPct val="0"/>
                </a:spcBef>
                <a:spcAft>
                  <a:spcPct val="0"/>
                </a:spcAft>
                <a:defRPr/>
              </a:pPr>
              <a:t>21</a:t>
            </a:fld>
            <a:endParaRPr lang="et-EE"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t-EE" smtClean="0"/>
              <a:t>Põhimoodul</a:t>
            </a:r>
          </a:p>
        </p:txBody>
      </p:sp>
      <p:sp>
        <p:nvSpPr>
          <p:cNvPr id="32771" name="Footer Placeholder 5"/>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32772" name="Slide Number Placeholder 6"/>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8BB3A33C-E3FC-4F87-9AD4-C42FE089D8DF}" type="slidenum">
              <a:rPr lang="et-EE" smtClean="0"/>
              <a:pPr fontAlgn="base">
                <a:spcBef>
                  <a:spcPct val="0"/>
                </a:spcBef>
                <a:spcAft>
                  <a:spcPct val="0"/>
                </a:spcAft>
                <a:defRPr/>
              </a:pPr>
              <a:t>22</a:t>
            </a:fld>
            <a:endParaRPr lang="et-EE" smtClean="0"/>
          </a:p>
        </p:txBody>
      </p:sp>
      <p:sp>
        <p:nvSpPr>
          <p:cNvPr id="32773" name="TextBox 3"/>
          <p:cNvSpPr txBox="1">
            <a:spLocks noChangeArrowheads="1"/>
          </p:cNvSpPr>
          <p:nvPr/>
        </p:nvSpPr>
        <p:spPr bwMode="auto">
          <a:xfrm>
            <a:off x="611188" y="1268413"/>
            <a:ext cx="7777162" cy="3770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ts val="600"/>
              </a:spcBef>
            </a:pPr>
            <a:r>
              <a:rPr lang="et-EE" sz="2800" b="1">
                <a:latin typeface="Gill Sans MT" pitchFamily="34" charset="0"/>
              </a:rPr>
              <a:t>Uue põlvkonna graafiline programmeerimis-süsteem </a:t>
            </a:r>
            <a:r>
              <a:rPr lang="et-EE" sz="2800" b="1">
                <a:latin typeface="Gill Sans MT" pitchFamily="34" charset="0"/>
                <a:hlinkClick r:id="rId2"/>
              </a:rPr>
              <a:t>Scratch</a:t>
            </a:r>
            <a:r>
              <a:rPr lang="et-EE" sz="2800" b="1">
                <a:latin typeface="Gill Sans MT" pitchFamily="34" charset="0"/>
              </a:rPr>
              <a:t>.</a:t>
            </a:r>
          </a:p>
          <a:p>
            <a:pPr eaLnBrk="1" hangingPunct="1">
              <a:spcBef>
                <a:spcPts val="600"/>
              </a:spcBef>
            </a:pPr>
            <a:r>
              <a:rPr lang="et-EE" sz="2800">
                <a:latin typeface="Gill Sans MT" pitchFamily="34" charset="0"/>
              </a:rPr>
              <a:t>Scratch’i sait: </a:t>
            </a:r>
            <a:r>
              <a:rPr lang="et-EE" sz="2800">
                <a:latin typeface="Gill Sans MT" pitchFamily="34" charset="0"/>
                <a:hlinkClick r:id="rId3"/>
              </a:rPr>
              <a:t>http://scratch.mit.edu</a:t>
            </a:r>
            <a:endParaRPr lang="et-EE" sz="2800">
              <a:latin typeface="Gill Sans MT" pitchFamily="34" charset="0"/>
            </a:endParaRPr>
          </a:p>
          <a:p>
            <a:pPr eaLnBrk="1" hangingPunct="1">
              <a:spcBef>
                <a:spcPts val="600"/>
              </a:spcBef>
            </a:pPr>
            <a:r>
              <a:rPr lang="et-EE" sz="2800">
                <a:latin typeface="Gill Sans MT" pitchFamily="34" charset="0"/>
              </a:rPr>
              <a:t>Saidil on näiteid ja demosid (umbes 2 miljonit) ning mitmesuguseid </a:t>
            </a:r>
            <a:r>
              <a:rPr lang="et-EE" sz="2800">
                <a:latin typeface="Gill Sans MT" pitchFamily="34" charset="0"/>
                <a:hlinkClick r:id="rId4"/>
              </a:rPr>
              <a:t>õppematerjale</a:t>
            </a:r>
            <a:r>
              <a:rPr lang="et-EE" sz="2800">
                <a:latin typeface="Gill Sans MT" pitchFamily="34" charset="0"/>
              </a:rPr>
              <a:t>. </a:t>
            </a:r>
          </a:p>
          <a:p>
            <a:pPr eaLnBrk="1" hangingPunct="1">
              <a:spcBef>
                <a:spcPts val="600"/>
              </a:spcBef>
            </a:pPr>
            <a:r>
              <a:rPr lang="et-EE" sz="2800">
                <a:latin typeface="Gill Sans MT" pitchFamily="34" charset="0"/>
              </a:rPr>
              <a:t>Scratch on loodud spetsiaalselt programmeerimise õpetamiseks algajatele ning leiab laialdast kasutamist paljudes koolides.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t-EE" smtClean="0"/>
              <a:t>Scratchi põhimõisted</a:t>
            </a:r>
          </a:p>
        </p:txBody>
      </p:sp>
      <p:sp>
        <p:nvSpPr>
          <p:cNvPr id="33795" name="Content Placeholder 2"/>
          <p:cNvSpPr>
            <a:spLocks noGrp="1"/>
          </p:cNvSpPr>
          <p:nvPr>
            <p:ph idx="1"/>
          </p:nvPr>
        </p:nvSpPr>
        <p:spPr>
          <a:xfrm>
            <a:off x="457200" y="1219200"/>
            <a:ext cx="8229600" cy="4937125"/>
          </a:xfrm>
        </p:spPr>
        <p:txBody>
          <a:bodyPr/>
          <a:lstStyle/>
          <a:p>
            <a:pPr eaLnBrk="1" hangingPunct="1"/>
            <a:r>
              <a:rPr lang="et-EE" smtClean="0"/>
              <a:t>Sprait </a:t>
            </a:r>
            <a:r>
              <a:rPr lang="en-US" smtClean="0">
                <a:solidFill>
                  <a:srgbClr val="000000"/>
                </a:solidFill>
                <a:cs typeface="Arial" pitchFamily="34" charset="0"/>
              </a:rPr>
              <a:t>(</a:t>
            </a:r>
            <a:r>
              <a:rPr lang="et-EE" i="1" smtClean="0">
                <a:solidFill>
                  <a:srgbClr val="000000"/>
                </a:solidFill>
                <a:cs typeface="Arial" pitchFamily="34" charset="0"/>
              </a:rPr>
              <a:t>S</a:t>
            </a:r>
            <a:r>
              <a:rPr lang="en-US" i="1" smtClean="0">
                <a:solidFill>
                  <a:srgbClr val="000000"/>
                </a:solidFill>
                <a:cs typeface="Arial" pitchFamily="34" charset="0"/>
              </a:rPr>
              <a:t>prit</a:t>
            </a:r>
            <a:r>
              <a:rPr lang="et-EE" i="1" smtClean="0">
                <a:solidFill>
                  <a:srgbClr val="000000"/>
                </a:solidFill>
                <a:cs typeface="Arial" pitchFamily="34" charset="0"/>
              </a:rPr>
              <a:t>e</a:t>
            </a:r>
            <a:r>
              <a:rPr lang="en-US" smtClean="0">
                <a:solidFill>
                  <a:srgbClr val="000000"/>
                </a:solidFill>
                <a:cs typeface="Arial" pitchFamily="34" charset="0"/>
              </a:rPr>
              <a:t>)</a:t>
            </a:r>
            <a:r>
              <a:rPr lang="en-US" smtClean="0">
                <a:solidFill>
                  <a:srgbClr val="000000"/>
                </a:solidFill>
                <a:latin typeface="Arial" pitchFamily="34" charset="0"/>
                <a:cs typeface="Arial" pitchFamily="34" charset="0"/>
              </a:rPr>
              <a:t> </a:t>
            </a:r>
            <a:endParaRPr lang="et-EE" smtClean="0"/>
          </a:p>
          <a:p>
            <a:pPr eaLnBrk="1" hangingPunct="1"/>
            <a:r>
              <a:rPr lang="et-EE" smtClean="0"/>
              <a:t>Skript (</a:t>
            </a:r>
            <a:r>
              <a:rPr lang="et-EE" i="1" smtClean="0"/>
              <a:t>Script</a:t>
            </a:r>
            <a:r>
              <a:rPr lang="et-EE" smtClean="0"/>
              <a:t>)</a:t>
            </a:r>
          </a:p>
          <a:p>
            <a:pPr eaLnBrk="1" hangingPunct="1"/>
            <a:r>
              <a:rPr lang="et-EE" smtClean="0"/>
              <a:t>Lava (</a:t>
            </a:r>
            <a:r>
              <a:rPr lang="et-EE" i="1" smtClean="0"/>
              <a:t>Stage</a:t>
            </a:r>
            <a:r>
              <a:rPr lang="et-EE" smtClean="0"/>
              <a:t>)</a:t>
            </a:r>
          </a:p>
          <a:p>
            <a:pPr eaLnBrk="1" hangingPunct="1"/>
            <a:r>
              <a:rPr lang="en-US" smtClean="0"/>
              <a:t>Kostüüm</a:t>
            </a:r>
            <a:r>
              <a:rPr lang="et-EE" smtClean="0"/>
              <a:t> (</a:t>
            </a:r>
            <a:r>
              <a:rPr lang="et-EE" i="1" smtClean="0"/>
              <a:t>Costume</a:t>
            </a:r>
            <a:r>
              <a:rPr lang="et-EE" smtClean="0"/>
              <a:t>)</a:t>
            </a:r>
          </a:p>
          <a:p>
            <a:pPr eaLnBrk="1" hangingPunct="1"/>
            <a:r>
              <a:rPr lang="et-EE" smtClean="0"/>
              <a:t>Heli (</a:t>
            </a:r>
            <a:r>
              <a:rPr lang="et-EE" i="1" smtClean="0"/>
              <a:t>Sound</a:t>
            </a:r>
            <a:r>
              <a:rPr lang="et-EE" smtClean="0"/>
              <a:t>)</a:t>
            </a:r>
          </a:p>
          <a:p>
            <a:pPr eaLnBrk="1" hangingPunct="1"/>
            <a:r>
              <a:rPr lang="en-US" smtClean="0"/>
              <a:t>Sündmus</a:t>
            </a:r>
            <a:r>
              <a:rPr lang="et-EE" smtClean="0"/>
              <a:t> (</a:t>
            </a:r>
            <a:r>
              <a:rPr lang="et-EE" i="1" smtClean="0"/>
              <a:t>Event</a:t>
            </a:r>
            <a:r>
              <a:rPr lang="et-EE" smtClean="0"/>
              <a:t>)</a:t>
            </a:r>
          </a:p>
          <a:p>
            <a:pPr eaLnBrk="1" hangingPunct="1"/>
            <a:r>
              <a:rPr lang="en-US" smtClean="0"/>
              <a:t>Projekt</a:t>
            </a:r>
            <a:r>
              <a:rPr lang="et-EE" smtClean="0"/>
              <a:t> (</a:t>
            </a:r>
            <a:r>
              <a:rPr lang="et-EE" i="1" smtClean="0"/>
              <a:t>Project</a:t>
            </a:r>
            <a:r>
              <a:rPr lang="et-EE" smtClean="0"/>
              <a:t>) </a:t>
            </a:r>
            <a:r>
              <a:rPr lang="en-US" smtClean="0"/>
              <a:t> </a:t>
            </a:r>
          </a:p>
          <a:p>
            <a:pPr eaLnBrk="1" hangingPunct="1"/>
            <a:endParaRPr lang="et-EE" smtClean="0"/>
          </a:p>
          <a:p>
            <a:pPr eaLnBrk="1" hangingPunct="1"/>
            <a:endParaRPr lang="en-US" smtClean="0"/>
          </a:p>
          <a:p>
            <a:pPr eaLnBrk="1" hangingPunct="1"/>
            <a:endParaRPr lang="et-EE" smtClean="0"/>
          </a:p>
        </p:txBody>
      </p:sp>
      <p:sp>
        <p:nvSpPr>
          <p:cNvPr id="33796" name="Footer Placeholder 4"/>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33797"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97B69E12-3BE3-4D16-B755-FB7F004B1D93}" type="slidenum">
              <a:rPr lang="et-EE" smtClean="0"/>
              <a:pPr fontAlgn="base">
                <a:spcBef>
                  <a:spcPct val="0"/>
                </a:spcBef>
                <a:spcAft>
                  <a:spcPct val="0"/>
                </a:spcAft>
                <a:defRPr/>
              </a:pPr>
              <a:t>23</a:t>
            </a:fld>
            <a:endParaRPr lang="et-EE"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t-EE" smtClean="0"/>
              <a:t>Objektid Scratchis</a:t>
            </a:r>
          </a:p>
        </p:txBody>
      </p:sp>
      <p:sp>
        <p:nvSpPr>
          <p:cNvPr id="34819" name="Content Placeholder 5"/>
          <p:cNvSpPr>
            <a:spLocks noGrp="1"/>
          </p:cNvSpPr>
          <p:nvPr>
            <p:ph idx="1"/>
          </p:nvPr>
        </p:nvSpPr>
        <p:spPr>
          <a:xfrm>
            <a:off x="457200" y="1219200"/>
            <a:ext cx="8229600" cy="4937125"/>
          </a:xfrm>
        </p:spPr>
        <p:txBody>
          <a:bodyPr/>
          <a:lstStyle/>
          <a:p>
            <a:pPr eaLnBrk="1" hangingPunct="1"/>
            <a:r>
              <a:rPr lang="et-EE" sz="2400" b="1" smtClean="0"/>
              <a:t>Sprait</a:t>
            </a:r>
            <a:r>
              <a:rPr lang="en-US" sz="2400" smtClean="0"/>
              <a:t> (</a:t>
            </a:r>
            <a:r>
              <a:rPr lang="et-EE" sz="2400" i="1" smtClean="0"/>
              <a:t>S</a:t>
            </a:r>
            <a:r>
              <a:rPr lang="en-US" sz="2400" i="1" smtClean="0"/>
              <a:t>prite</a:t>
            </a:r>
            <a:r>
              <a:rPr lang="et-EE" sz="2400" smtClean="0"/>
              <a:t>) - universaalne graafikaobjektide klass</a:t>
            </a:r>
          </a:p>
          <a:p>
            <a:pPr eaLnBrk="1" hangingPunct="1"/>
            <a:r>
              <a:rPr lang="et-EE" sz="2400" smtClean="0"/>
              <a:t>Spraitidel on kindel valik omadusi: </a:t>
            </a:r>
            <a:r>
              <a:rPr lang="et-EE" sz="2400" i="1" smtClean="0"/>
              <a:t>nimi, asukoht, suurus, ...</a:t>
            </a:r>
          </a:p>
          <a:p>
            <a:pPr eaLnBrk="1" hangingPunct="1"/>
            <a:r>
              <a:rPr lang="et-EE" sz="2400" smtClean="0"/>
              <a:t>Spraitidele saab määrata erinevaid tegevusi kindlate käskude ehk plokkide (meetodite) abil: </a:t>
            </a:r>
            <a:r>
              <a:rPr lang="et-EE" sz="2400" i="1" smtClean="0"/>
              <a:t>liiguta, pööra, muuda suurust jmt</a:t>
            </a:r>
          </a:p>
          <a:p>
            <a:pPr eaLnBrk="1" hangingPunct="1"/>
            <a:r>
              <a:rPr lang="et-EE" sz="2400" smtClean="0"/>
              <a:t>Käskudest saab moodustada programmiüksusi ehk </a:t>
            </a:r>
            <a:r>
              <a:rPr lang="et-EE" sz="2400" b="1" smtClean="0"/>
              <a:t>skripte</a:t>
            </a:r>
          </a:p>
          <a:p>
            <a:pPr eaLnBrk="1" hangingPunct="1"/>
            <a:r>
              <a:rPr lang="et-EE" sz="2400" smtClean="0"/>
              <a:t>Klassiga sprait on seotud </a:t>
            </a:r>
            <a:r>
              <a:rPr lang="et-EE" sz="2400" b="1" smtClean="0"/>
              <a:t>klassid</a:t>
            </a:r>
            <a:r>
              <a:rPr lang="et-EE" sz="2400" smtClean="0"/>
              <a:t>: </a:t>
            </a:r>
            <a:r>
              <a:rPr lang="et-EE" sz="2400" i="1" smtClean="0"/>
              <a:t>kostüüm, pliiats, heliklipp, muutuja, …</a:t>
            </a:r>
          </a:p>
          <a:p>
            <a:pPr eaLnBrk="1" hangingPunct="1"/>
            <a:r>
              <a:rPr lang="et-EE" sz="2400" smtClean="0"/>
              <a:t>Klassile sprait saab luua uusi alamklasse</a:t>
            </a:r>
          </a:p>
          <a:p>
            <a:pPr eaLnBrk="1" hangingPunct="1"/>
            <a:r>
              <a:rPr lang="et-EE" sz="2400" b="1" smtClean="0"/>
              <a:t>Lava</a:t>
            </a:r>
            <a:r>
              <a:rPr lang="et-EE" sz="2400" smtClean="0"/>
              <a:t> on ekraani piirkond, kus toimuvad spraitide tegevused</a:t>
            </a:r>
          </a:p>
        </p:txBody>
      </p:sp>
      <p:sp>
        <p:nvSpPr>
          <p:cNvPr id="34820" name="Footer Placeholder 2"/>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34821" name="Slide Number Placeholder 3"/>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F7549111-A432-4989-B6E4-D91D043B9CF7}" type="slidenum">
              <a:rPr lang="et-EE" smtClean="0"/>
              <a:pPr fontAlgn="base">
                <a:spcBef>
                  <a:spcPct val="0"/>
                </a:spcBef>
                <a:spcAft>
                  <a:spcPct val="0"/>
                </a:spcAft>
                <a:defRPr/>
              </a:pPr>
              <a:t>24</a:t>
            </a:fld>
            <a:endParaRPr lang="et-EE"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t-EE" smtClean="0"/>
              <a:t>Spraidid</a:t>
            </a:r>
          </a:p>
        </p:txBody>
      </p:sp>
      <p:sp>
        <p:nvSpPr>
          <p:cNvPr id="35843" name="Footer Placeholder 2"/>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35844" name="Slide Number Placeholder 3"/>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C2BFC8A1-0F9A-4D2E-B817-DCDE32F1A9CE}" type="slidenum">
              <a:rPr lang="et-EE" smtClean="0"/>
              <a:pPr fontAlgn="base">
                <a:spcBef>
                  <a:spcPct val="0"/>
                </a:spcBef>
                <a:spcAft>
                  <a:spcPct val="0"/>
                </a:spcAft>
                <a:defRPr/>
              </a:pPr>
              <a:t>25</a:t>
            </a:fld>
            <a:endParaRPr lang="et-EE" smtClean="0"/>
          </a:p>
        </p:txBody>
      </p:sp>
      <p:sp>
        <p:nvSpPr>
          <p:cNvPr id="35845" name="TextBox 4"/>
          <p:cNvSpPr txBox="1">
            <a:spLocks noChangeArrowheads="1"/>
          </p:cNvSpPr>
          <p:nvPr/>
        </p:nvSpPr>
        <p:spPr bwMode="auto">
          <a:xfrm>
            <a:off x="827088" y="1268413"/>
            <a:ext cx="7561262" cy="1385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2800" b="1">
                <a:latin typeface="Gill Sans MT" pitchFamily="34" charset="0"/>
                <a:cs typeface="Arial" pitchFamily="34" charset="0"/>
              </a:rPr>
              <a:t>Sprait</a:t>
            </a:r>
            <a:r>
              <a:rPr lang="et-EE" sz="2800" b="1">
                <a:solidFill>
                  <a:srgbClr val="000000"/>
                </a:solidFill>
                <a:latin typeface="Gill Sans MT" pitchFamily="34" charset="0"/>
                <a:cs typeface="Arial" pitchFamily="34" charset="0"/>
              </a:rPr>
              <a:t> </a:t>
            </a:r>
            <a:r>
              <a:rPr lang="et-EE" sz="2800">
                <a:solidFill>
                  <a:srgbClr val="000000"/>
                </a:solidFill>
                <a:latin typeface="Gill Sans MT" pitchFamily="34" charset="0"/>
                <a:cs typeface="Arial" pitchFamily="34" charset="0"/>
              </a:rPr>
              <a:t>(</a:t>
            </a:r>
            <a:r>
              <a:rPr lang="et-EE" sz="2800" i="1">
                <a:solidFill>
                  <a:srgbClr val="000000"/>
                </a:solidFill>
                <a:latin typeface="Gill Sans MT" pitchFamily="34" charset="0"/>
                <a:cs typeface="Arial" pitchFamily="34" charset="0"/>
              </a:rPr>
              <a:t>Sprite</a:t>
            </a:r>
            <a:r>
              <a:rPr lang="et-EE" sz="2800">
                <a:solidFill>
                  <a:srgbClr val="000000"/>
                </a:solidFill>
                <a:latin typeface="Gill Sans MT" pitchFamily="34" charset="0"/>
                <a:cs typeface="Arial" pitchFamily="34" charset="0"/>
              </a:rPr>
              <a:t>) </a:t>
            </a:r>
            <a:r>
              <a:rPr lang="et-EE" sz="2800">
                <a:solidFill>
                  <a:srgbClr val="000000"/>
                </a:solidFill>
                <a:latin typeface="Gill Sans MT" pitchFamily="34" charset="0"/>
                <a:cs typeface="Arial" pitchFamily="34" charset="0"/>
                <a:sym typeface="Symbol" pitchFamily="18" charset="2"/>
              </a:rPr>
              <a:t>on</a:t>
            </a:r>
            <a:r>
              <a:rPr lang="et-EE" sz="2800" b="1">
                <a:solidFill>
                  <a:srgbClr val="000000"/>
                </a:solidFill>
                <a:latin typeface="Gill Sans MT" pitchFamily="34" charset="0"/>
                <a:cs typeface="Arial" pitchFamily="34" charset="0"/>
                <a:sym typeface="Symbol" pitchFamily="18" charset="2"/>
              </a:rPr>
              <a:t> </a:t>
            </a:r>
            <a:r>
              <a:rPr lang="et-EE" sz="2800">
                <a:solidFill>
                  <a:srgbClr val="000000"/>
                </a:solidFill>
                <a:latin typeface="Gill Sans MT" pitchFamily="34" charset="0"/>
                <a:cs typeface="Arial" pitchFamily="34" charset="0"/>
              </a:rPr>
              <a:t>graafikaobjekt, millele programm (skript) määrab tegevusi. </a:t>
            </a:r>
            <a:br>
              <a:rPr lang="et-EE" sz="2800">
                <a:solidFill>
                  <a:srgbClr val="000000"/>
                </a:solidFill>
                <a:latin typeface="Gill Sans MT" pitchFamily="34" charset="0"/>
                <a:cs typeface="Arial" pitchFamily="34" charset="0"/>
              </a:rPr>
            </a:br>
            <a:r>
              <a:rPr lang="et-EE" sz="2800">
                <a:solidFill>
                  <a:srgbClr val="000000"/>
                </a:solidFill>
                <a:latin typeface="Gill Sans MT" pitchFamily="34" charset="0"/>
                <a:cs typeface="Arial" pitchFamily="34" charset="0"/>
              </a:rPr>
              <a:t>Spraidi põhiomadused ja tegevused:</a:t>
            </a:r>
          </a:p>
        </p:txBody>
      </p:sp>
      <p:grpSp>
        <p:nvGrpSpPr>
          <p:cNvPr id="35846" name="Group 5"/>
          <p:cNvGrpSpPr>
            <a:grpSpLocks/>
          </p:cNvGrpSpPr>
          <p:nvPr/>
        </p:nvGrpSpPr>
        <p:grpSpPr bwMode="auto">
          <a:xfrm>
            <a:off x="971550" y="2781300"/>
            <a:ext cx="3960813" cy="3459163"/>
            <a:chOff x="0" y="0"/>
            <a:chExt cx="359" cy="237"/>
          </a:xfrm>
        </p:grpSpPr>
        <p:sp>
          <p:nvSpPr>
            <p:cNvPr id="35862" name="Text Box 173"/>
            <p:cNvSpPr txBox="1">
              <a:spLocks noChangeArrowheads="1"/>
            </p:cNvSpPr>
            <p:nvPr/>
          </p:nvSpPr>
          <p:spPr bwMode="auto">
            <a:xfrm>
              <a:off x="201" y="0"/>
              <a:ext cx="28" cy="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8288" tIns="2286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00"/>
                  </a:solidFill>
                  <a:cs typeface="Arial" pitchFamily="34" charset="0"/>
                </a:rPr>
                <a:t>1..*</a:t>
              </a:r>
            </a:p>
          </p:txBody>
        </p:sp>
        <p:grpSp>
          <p:nvGrpSpPr>
            <p:cNvPr id="35863" name="Group 7"/>
            <p:cNvGrpSpPr>
              <a:grpSpLocks/>
            </p:cNvGrpSpPr>
            <p:nvPr/>
          </p:nvGrpSpPr>
          <p:grpSpPr bwMode="auto">
            <a:xfrm>
              <a:off x="0" y="0"/>
              <a:ext cx="171" cy="219"/>
              <a:chOff x="0" y="0"/>
              <a:chExt cx="171" cy="219"/>
            </a:xfrm>
          </p:grpSpPr>
          <p:sp>
            <p:nvSpPr>
              <p:cNvPr id="35886" name="Text Box 175"/>
              <p:cNvSpPr txBox="1">
                <a:spLocks noChangeArrowheads="1"/>
              </p:cNvSpPr>
              <p:nvPr/>
            </p:nvSpPr>
            <p:spPr bwMode="auto">
              <a:xfrm>
                <a:off x="1" y="0"/>
                <a:ext cx="170" cy="31"/>
              </a:xfrm>
              <a:prstGeom prst="rect">
                <a:avLst/>
              </a:prstGeom>
              <a:solidFill>
                <a:srgbClr val="99CCFF"/>
              </a:solidFill>
              <a:ln w="9525">
                <a:solidFill>
                  <a:srgbClr val="000000"/>
                </a:solidFill>
                <a:miter lim="800000"/>
                <a:headEnd/>
                <a:tailEnd/>
              </a:ln>
            </p:spPr>
            <p:txBody>
              <a:bodyPr lIns="36576"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b="1">
                    <a:solidFill>
                      <a:srgbClr val="000000"/>
                    </a:solidFill>
                    <a:cs typeface="Arial" pitchFamily="34" charset="0"/>
                  </a:rPr>
                  <a:t>  Sprait</a:t>
                </a:r>
              </a:p>
            </p:txBody>
          </p:sp>
          <p:sp>
            <p:nvSpPr>
              <p:cNvPr id="35887" name="Text Box 176"/>
              <p:cNvSpPr txBox="1">
                <a:spLocks noChangeArrowheads="1"/>
              </p:cNvSpPr>
              <p:nvPr/>
            </p:nvSpPr>
            <p:spPr bwMode="auto">
              <a:xfrm>
                <a:off x="1" y="31"/>
                <a:ext cx="170" cy="86"/>
              </a:xfrm>
              <a:prstGeom prst="rect">
                <a:avLst/>
              </a:prstGeom>
              <a:solidFill>
                <a:srgbClr val="FFFFFF"/>
              </a:solidFill>
              <a:ln w="9525">
                <a:solidFill>
                  <a:srgbClr val="000000"/>
                </a:solidFill>
                <a:miter lim="800000"/>
                <a:headEnd/>
                <a:tailEnd/>
              </a:ln>
            </p:spPr>
            <p:txBody>
              <a:bodyPr lIns="36576" tIns="2286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00"/>
                    </a:solidFill>
                    <a:cs typeface="Arial" pitchFamily="34" charset="0"/>
                  </a:rPr>
                  <a:t>  nimi</a:t>
                </a:r>
              </a:p>
              <a:p>
                <a:pPr eaLnBrk="1" hangingPunct="1"/>
                <a:r>
                  <a:rPr lang="en-US" sz="1600">
                    <a:solidFill>
                      <a:srgbClr val="000000"/>
                    </a:solidFill>
                    <a:cs typeface="Arial" pitchFamily="34" charset="0"/>
                  </a:rPr>
                  <a:t>  asukoht: X, Y</a:t>
                </a:r>
              </a:p>
              <a:p>
                <a:pPr eaLnBrk="1" hangingPunct="1"/>
                <a:r>
                  <a:rPr lang="en-US" sz="1600">
                    <a:solidFill>
                      <a:srgbClr val="000000"/>
                    </a:solidFill>
                    <a:cs typeface="Arial" pitchFamily="34" charset="0"/>
                  </a:rPr>
                  <a:t>  suund,  suurus</a:t>
                </a:r>
              </a:p>
              <a:p>
                <a:pPr eaLnBrk="1" hangingPunct="1"/>
                <a:r>
                  <a:rPr lang="en-US" sz="1600">
                    <a:solidFill>
                      <a:srgbClr val="000000"/>
                    </a:solidFill>
                    <a:cs typeface="Arial" pitchFamily="34" charset="0"/>
                  </a:rPr>
                  <a:t>  värvus,   nähtavus, ...</a:t>
                </a:r>
              </a:p>
            </p:txBody>
          </p:sp>
          <p:sp>
            <p:nvSpPr>
              <p:cNvPr id="35888" name="Text Box 177"/>
              <p:cNvSpPr txBox="1">
                <a:spLocks noChangeArrowheads="1"/>
              </p:cNvSpPr>
              <p:nvPr/>
            </p:nvSpPr>
            <p:spPr bwMode="auto">
              <a:xfrm>
                <a:off x="0" y="117"/>
                <a:ext cx="170" cy="102"/>
              </a:xfrm>
              <a:prstGeom prst="rect">
                <a:avLst/>
              </a:prstGeom>
              <a:solidFill>
                <a:srgbClr val="FFFFFF"/>
              </a:solidFill>
              <a:ln w="9525">
                <a:solidFill>
                  <a:srgbClr val="000000"/>
                </a:solidFill>
                <a:miter lim="800000"/>
                <a:headEnd/>
                <a:tailEnd/>
              </a:ln>
            </p:spPr>
            <p:txBody>
              <a:bodyPr lIns="36576" tIns="2286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00"/>
                    </a:solidFill>
                    <a:cs typeface="Arial" pitchFamily="34" charset="0"/>
                  </a:rPr>
                  <a:t>  liigu(), pööra()</a:t>
                </a:r>
              </a:p>
              <a:p>
                <a:pPr eaLnBrk="1" hangingPunct="1"/>
                <a:r>
                  <a:rPr lang="en-US" sz="1600">
                    <a:solidFill>
                      <a:srgbClr val="000000"/>
                    </a:solidFill>
                    <a:cs typeface="Arial" pitchFamily="34" charset="0"/>
                  </a:rPr>
                  <a:t>  muudaX(),  muudaY()    </a:t>
                </a:r>
              </a:p>
              <a:p>
                <a:pPr eaLnBrk="1" hangingPunct="1"/>
                <a:r>
                  <a:rPr lang="en-US" sz="1600">
                    <a:solidFill>
                      <a:srgbClr val="000000"/>
                    </a:solidFill>
                    <a:cs typeface="Arial" pitchFamily="34" charset="0"/>
                  </a:rPr>
                  <a:t>  vaheta kostüümi()</a:t>
                </a:r>
              </a:p>
              <a:p>
                <a:pPr eaLnBrk="1" hangingPunct="1"/>
                <a:r>
                  <a:rPr lang="en-US" sz="1600">
                    <a:solidFill>
                      <a:srgbClr val="000000"/>
                    </a:solidFill>
                    <a:cs typeface="Arial" pitchFamily="34" charset="0"/>
                  </a:rPr>
                  <a:t>  muuda värvi()</a:t>
                </a:r>
              </a:p>
              <a:p>
                <a:pPr eaLnBrk="1" hangingPunct="1"/>
                <a:r>
                  <a:rPr lang="en-US" sz="1600">
                    <a:solidFill>
                      <a:srgbClr val="000000"/>
                    </a:solidFill>
                    <a:cs typeface="Arial" pitchFamily="34" charset="0"/>
                  </a:rPr>
                  <a:t>  ütle(), mängi heli(), ...</a:t>
                </a:r>
              </a:p>
            </p:txBody>
          </p:sp>
        </p:grpSp>
        <p:sp>
          <p:nvSpPr>
            <p:cNvPr id="35864" name="Text Box 178"/>
            <p:cNvSpPr txBox="1">
              <a:spLocks noChangeArrowheads="1"/>
            </p:cNvSpPr>
            <p:nvPr/>
          </p:nvSpPr>
          <p:spPr bwMode="auto">
            <a:xfrm>
              <a:off x="235" y="3"/>
              <a:ext cx="120" cy="31"/>
            </a:xfrm>
            <a:prstGeom prst="rect">
              <a:avLst/>
            </a:prstGeom>
            <a:solidFill>
              <a:srgbClr val="99CCFF"/>
            </a:solidFill>
            <a:ln w="9525">
              <a:solidFill>
                <a:srgbClr val="000000"/>
              </a:solidFill>
              <a:miter lim="800000"/>
              <a:headEnd/>
              <a:tailEnd/>
            </a:ln>
          </p:spPr>
          <p:txBody>
            <a:bodyPr lIns="36576"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b="1">
                  <a:solidFill>
                    <a:srgbClr val="0000FF"/>
                  </a:solidFill>
                  <a:cs typeface="Arial" pitchFamily="34" charset="0"/>
                </a:rPr>
                <a:t>  </a:t>
              </a:r>
              <a:r>
                <a:rPr lang="et-EE" sz="1600" b="1">
                  <a:solidFill>
                    <a:srgbClr val="000000"/>
                  </a:solidFill>
                  <a:cs typeface="Arial" pitchFamily="34" charset="0"/>
                </a:rPr>
                <a:t>Kostüüm</a:t>
              </a:r>
            </a:p>
          </p:txBody>
        </p:sp>
        <p:sp>
          <p:nvSpPr>
            <p:cNvPr id="35865" name="Text Box 179"/>
            <p:cNvSpPr txBox="1">
              <a:spLocks noChangeArrowheads="1"/>
            </p:cNvSpPr>
            <p:nvPr/>
          </p:nvSpPr>
          <p:spPr bwMode="auto">
            <a:xfrm>
              <a:off x="235" y="47"/>
              <a:ext cx="120" cy="31"/>
            </a:xfrm>
            <a:prstGeom prst="rect">
              <a:avLst/>
            </a:prstGeom>
            <a:solidFill>
              <a:srgbClr val="99CCFF"/>
            </a:solidFill>
            <a:ln w="9525">
              <a:solidFill>
                <a:srgbClr val="000000"/>
              </a:solidFill>
              <a:miter lim="800000"/>
              <a:headEnd/>
              <a:tailEnd/>
            </a:ln>
          </p:spPr>
          <p:txBody>
            <a:bodyPr lIns="36576"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b="1">
                  <a:solidFill>
                    <a:srgbClr val="0000FF"/>
                  </a:solidFill>
                  <a:cs typeface="Arial" pitchFamily="34" charset="0"/>
                </a:rPr>
                <a:t>  </a:t>
              </a:r>
              <a:r>
                <a:rPr lang="en-US" sz="1600" b="1">
                  <a:solidFill>
                    <a:srgbClr val="000000"/>
                  </a:solidFill>
                  <a:cs typeface="Arial" pitchFamily="34" charset="0"/>
                </a:rPr>
                <a:t>Heliklipp</a:t>
              </a:r>
            </a:p>
          </p:txBody>
        </p:sp>
        <p:sp>
          <p:nvSpPr>
            <p:cNvPr id="35866" name="Text Box 180"/>
            <p:cNvSpPr txBox="1">
              <a:spLocks noChangeArrowheads="1"/>
            </p:cNvSpPr>
            <p:nvPr/>
          </p:nvSpPr>
          <p:spPr bwMode="auto">
            <a:xfrm>
              <a:off x="235" y="137"/>
              <a:ext cx="120" cy="31"/>
            </a:xfrm>
            <a:prstGeom prst="rect">
              <a:avLst/>
            </a:prstGeom>
            <a:solidFill>
              <a:srgbClr val="99CCFF"/>
            </a:solidFill>
            <a:ln w="9525">
              <a:solidFill>
                <a:srgbClr val="000000"/>
              </a:solidFill>
              <a:miter lim="800000"/>
              <a:headEnd/>
              <a:tailEnd/>
            </a:ln>
          </p:spPr>
          <p:txBody>
            <a:bodyPr lIns="36576"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b="1">
                  <a:solidFill>
                    <a:srgbClr val="0000FF"/>
                  </a:solidFill>
                  <a:cs typeface="Arial" pitchFamily="34" charset="0"/>
                </a:rPr>
                <a:t>  </a:t>
              </a:r>
              <a:r>
                <a:rPr lang="en-US" sz="1600" b="1">
                  <a:solidFill>
                    <a:srgbClr val="000000"/>
                  </a:solidFill>
                  <a:cs typeface="Arial" pitchFamily="34" charset="0"/>
                </a:rPr>
                <a:t>Muutuja</a:t>
              </a:r>
            </a:p>
          </p:txBody>
        </p:sp>
        <p:sp>
          <p:nvSpPr>
            <p:cNvPr id="35867" name="Text Box 181"/>
            <p:cNvSpPr txBox="1">
              <a:spLocks noChangeArrowheads="1"/>
            </p:cNvSpPr>
            <p:nvPr/>
          </p:nvSpPr>
          <p:spPr bwMode="auto">
            <a:xfrm>
              <a:off x="235" y="182"/>
              <a:ext cx="124" cy="31"/>
            </a:xfrm>
            <a:prstGeom prst="rect">
              <a:avLst/>
            </a:prstGeom>
            <a:solidFill>
              <a:srgbClr val="99CCFF"/>
            </a:solidFill>
            <a:ln w="9525">
              <a:solidFill>
                <a:srgbClr val="000000"/>
              </a:solidFill>
              <a:miter lim="800000"/>
              <a:headEnd/>
              <a:tailEnd/>
            </a:ln>
          </p:spPr>
          <p:txBody>
            <a:bodyPr lIns="36576" tIns="27432" rIns="36576"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600" b="1">
                  <a:solidFill>
                    <a:srgbClr val="0000FF"/>
                  </a:solidFill>
                  <a:cs typeface="Arial" pitchFamily="34" charset="0"/>
                </a:rPr>
                <a:t>...</a:t>
              </a:r>
            </a:p>
          </p:txBody>
        </p:sp>
        <p:cxnSp>
          <p:nvCxnSpPr>
            <p:cNvPr id="35868" name="AutoShape 182"/>
            <p:cNvCxnSpPr>
              <a:cxnSpLocks noChangeShapeType="1"/>
              <a:stCxn id="35887" idx="3"/>
              <a:endCxn id="35864" idx="1"/>
            </p:cNvCxnSpPr>
            <p:nvPr/>
          </p:nvCxnSpPr>
          <p:spPr bwMode="auto">
            <a:xfrm flipV="1">
              <a:off x="171" y="18"/>
              <a:ext cx="64" cy="56"/>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xmlns="">
                  <a:noFill/>
                </a14:hiddenFill>
              </a:ext>
            </a:extLst>
          </p:spPr>
        </p:cxnSp>
        <p:cxnSp>
          <p:nvCxnSpPr>
            <p:cNvPr id="35869" name="AutoShape 183"/>
            <p:cNvCxnSpPr>
              <a:cxnSpLocks noChangeShapeType="1"/>
              <a:stCxn id="35887" idx="3"/>
              <a:endCxn id="35867" idx="1"/>
            </p:cNvCxnSpPr>
            <p:nvPr/>
          </p:nvCxnSpPr>
          <p:spPr bwMode="auto">
            <a:xfrm>
              <a:off x="171" y="74"/>
              <a:ext cx="64" cy="123"/>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xmlns="">
                  <a:noFill/>
                </a14:hiddenFill>
              </a:ext>
            </a:extLst>
          </p:spPr>
        </p:cxnSp>
        <p:cxnSp>
          <p:nvCxnSpPr>
            <p:cNvPr id="35870" name="AutoShape 184"/>
            <p:cNvCxnSpPr>
              <a:cxnSpLocks noChangeShapeType="1"/>
              <a:stCxn id="35887" idx="3"/>
              <a:endCxn id="35865" idx="1"/>
            </p:cNvCxnSpPr>
            <p:nvPr/>
          </p:nvCxnSpPr>
          <p:spPr bwMode="auto">
            <a:xfrm flipV="1">
              <a:off x="171" y="62"/>
              <a:ext cx="64" cy="12"/>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xmlns="">
                  <a:noFill/>
                </a14:hiddenFill>
              </a:ext>
            </a:extLst>
          </p:spPr>
        </p:cxnSp>
        <p:cxnSp>
          <p:nvCxnSpPr>
            <p:cNvPr id="35871" name="AutoShape 185"/>
            <p:cNvCxnSpPr>
              <a:cxnSpLocks noChangeShapeType="1"/>
              <a:stCxn id="35887" idx="3"/>
              <a:endCxn id="35866" idx="1"/>
            </p:cNvCxnSpPr>
            <p:nvPr/>
          </p:nvCxnSpPr>
          <p:spPr bwMode="auto">
            <a:xfrm>
              <a:off x="171" y="74"/>
              <a:ext cx="64" cy="78"/>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xmlns="">
                  <a:noFill/>
                </a14:hiddenFill>
              </a:ext>
            </a:extLst>
          </p:spPr>
        </p:cxnSp>
        <p:sp>
          <p:nvSpPr>
            <p:cNvPr id="35872" name="Text Box 186"/>
            <p:cNvSpPr txBox="1">
              <a:spLocks noChangeArrowheads="1"/>
            </p:cNvSpPr>
            <p:nvPr/>
          </p:nvSpPr>
          <p:spPr bwMode="auto">
            <a:xfrm>
              <a:off x="203" y="44"/>
              <a:ext cx="28" cy="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8288" tIns="2286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00"/>
                  </a:solidFill>
                  <a:cs typeface="Arial" pitchFamily="34" charset="0"/>
                </a:rPr>
                <a:t>0..*</a:t>
              </a:r>
            </a:p>
          </p:txBody>
        </p:sp>
        <p:sp>
          <p:nvSpPr>
            <p:cNvPr id="35873" name="Text Box 187"/>
            <p:cNvSpPr txBox="1">
              <a:spLocks noChangeArrowheads="1"/>
            </p:cNvSpPr>
            <p:nvPr/>
          </p:nvSpPr>
          <p:spPr bwMode="auto">
            <a:xfrm>
              <a:off x="202" y="130"/>
              <a:ext cx="28" cy="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8288" tIns="2286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00"/>
                  </a:solidFill>
                  <a:cs typeface="Arial" pitchFamily="34" charset="0"/>
                </a:rPr>
                <a:t>0..*</a:t>
              </a:r>
            </a:p>
          </p:txBody>
        </p:sp>
        <p:sp>
          <p:nvSpPr>
            <p:cNvPr id="35874" name="Text Box 188"/>
            <p:cNvSpPr txBox="1">
              <a:spLocks noChangeArrowheads="1"/>
            </p:cNvSpPr>
            <p:nvPr/>
          </p:nvSpPr>
          <p:spPr bwMode="auto">
            <a:xfrm>
              <a:off x="205" y="176"/>
              <a:ext cx="28" cy="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8288" tIns="2286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00"/>
                  </a:solidFill>
                  <a:cs typeface="Arial" pitchFamily="34" charset="0"/>
                </a:rPr>
                <a:t>0..*</a:t>
              </a:r>
            </a:p>
          </p:txBody>
        </p:sp>
        <p:sp>
          <p:nvSpPr>
            <p:cNvPr id="35875" name="Text Box 189"/>
            <p:cNvSpPr txBox="1">
              <a:spLocks noChangeArrowheads="1"/>
            </p:cNvSpPr>
            <p:nvPr/>
          </p:nvSpPr>
          <p:spPr bwMode="auto">
            <a:xfrm>
              <a:off x="235" y="92"/>
              <a:ext cx="120" cy="31"/>
            </a:xfrm>
            <a:prstGeom prst="rect">
              <a:avLst/>
            </a:prstGeom>
            <a:solidFill>
              <a:srgbClr val="99CCFF"/>
            </a:solidFill>
            <a:ln w="9525">
              <a:solidFill>
                <a:srgbClr val="000000"/>
              </a:solidFill>
              <a:miter lim="800000"/>
              <a:headEnd/>
              <a:tailEnd/>
            </a:ln>
          </p:spPr>
          <p:txBody>
            <a:bodyPr lIns="36576"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b="1">
                  <a:solidFill>
                    <a:srgbClr val="0000FF"/>
                  </a:solidFill>
                  <a:cs typeface="Arial" pitchFamily="34" charset="0"/>
                </a:rPr>
                <a:t>  </a:t>
              </a:r>
              <a:r>
                <a:rPr lang="en-US" sz="1600" b="1">
                  <a:solidFill>
                    <a:srgbClr val="000000"/>
                  </a:solidFill>
                  <a:cs typeface="Arial" pitchFamily="34" charset="0"/>
                </a:rPr>
                <a:t>Pliiats</a:t>
              </a:r>
            </a:p>
          </p:txBody>
        </p:sp>
        <p:cxnSp>
          <p:nvCxnSpPr>
            <p:cNvPr id="35876" name="AutoShape 190"/>
            <p:cNvCxnSpPr>
              <a:cxnSpLocks noChangeShapeType="1"/>
              <a:stCxn id="35875" idx="1"/>
              <a:endCxn id="35887" idx="3"/>
            </p:cNvCxnSpPr>
            <p:nvPr/>
          </p:nvCxnSpPr>
          <p:spPr bwMode="auto">
            <a:xfrm rot="10800000">
              <a:off x="171" y="74"/>
              <a:ext cx="64" cy="33"/>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xmlns="">
                  <a:noFill/>
                </a14:hiddenFill>
              </a:ext>
            </a:extLst>
          </p:spPr>
        </p:cxnSp>
        <p:grpSp>
          <p:nvGrpSpPr>
            <p:cNvPr id="35877" name="Group 21"/>
            <p:cNvGrpSpPr>
              <a:grpSpLocks/>
            </p:cNvGrpSpPr>
            <p:nvPr/>
          </p:nvGrpSpPr>
          <p:grpSpPr bwMode="auto">
            <a:xfrm>
              <a:off x="0" y="0"/>
              <a:ext cx="171" cy="219"/>
              <a:chOff x="0" y="0"/>
              <a:chExt cx="171" cy="219"/>
            </a:xfrm>
          </p:grpSpPr>
          <p:sp>
            <p:nvSpPr>
              <p:cNvPr id="35883" name="Text Box 192"/>
              <p:cNvSpPr txBox="1">
                <a:spLocks noChangeArrowheads="1"/>
              </p:cNvSpPr>
              <p:nvPr/>
            </p:nvSpPr>
            <p:spPr bwMode="auto">
              <a:xfrm>
                <a:off x="1" y="0"/>
                <a:ext cx="170" cy="31"/>
              </a:xfrm>
              <a:prstGeom prst="rect">
                <a:avLst/>
              </a:prstGeom>
              <a:solidFill>
                <a:srgbClr val="99CCFF"/>
              </a:solidFill>
              <a:ln w="9525">
                <a:solidFill>
                  <a:srgbClr val="000000"/>
                </a:solidFill>
                <a:miter lim="800000"/>
                <a:headEnd/>
                <a:tailEnd/>
              </a:ln>
            </p:spPr>
            <p:txBody>
              <a:bodyPr lIns="36576"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b="1">
                    <a:solidFill>
                      <a:srgbClr val="000000"/>
                    </a:solidFill>
                    <a:cs typeface="Arial" pitchFamily="34" charset="0"/>
                  </a:rPr>
                  <a:t>  Sprait</a:t>
                </a:r>
              </a:p>
            </p:txBody>
          </p:sp>
          <p:sp>
            <p:nvSpPr>
              <p:cNvPr id="35884" name="Text Box 193"/>
              <p:cNvSpPr txBox="1">
                <a:spLocks noChangeArrowheads="1"/>
              </p:cNvSpPr>
              <p:nvPr/>
            </p:nvSpPr>
            <p:spPr bwMode="auto">
              <a:xfrm>
                <a:off x="1" y="31"/>
                <a:ext cx="170" cy="86"/>
              </a:xfrm>
              <a:prstGeom prst="rect">
                <a:avLst/>
              </a:prstGeom>
              <a:solidFill>
                <a:srgbClr val="FFFFFF"/>
              </a:solidFill>
              <a:ln w="9525">
                <a:solidFill>
                  <a:srgbClr val="000000"/>
                </a:solidFill>
                <a:miter lim="800000"/>
                <a:headEnd/>
                <a:tailEnd/>
              </a:ln>
            </p:spPr>
            <p:txBody>
              <a:bodyPr lIns="36576" tIns="2286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00"/>
                    </a:solidFill>
                    <a:cs typeface="Arial" pitchFamily="34" charset="0"/>
                  </a:rPr>
                  <a:t>  nimi</a:t>
                </a:r>
              </a:p>
              <a:p>
                <a:pPr eaLnBrk="1" hangingPunct="1"/>
                <a:r>
                  <a:rPr lang="en-US" sz="1600">
                    <a:solidFill>
                      <a:srgbClr val="000000"/>
                    </a:solidFill>
                    <a:cs typeface="Arial" pitchFamily="34" charset="0"/>
                  </a:rPr>
                  <a:t>  asukoht: X, Y</a:t>
                </a:r>
              </a:p>
              <a:p>
                <a:pPr eaLnBrk="1" hangingPunct="1"/>
                <a:r>
                  <a:rPr lang="en-US" sz="1600">
                    <a:solidFill>
                      <a:srgbClr val="000000"/>
                    </a:solidFill>
                    <a:cs typeface="Arial" pitchFamily="34" charset="0"/>
                  </a:rPr>
                  <a:t>  suund,  suurus</a:t>
                </a:r>
              </a:p>
              <a:p>
                <a:pPr eaLnBrk="1" hangingPunct="1"/>
                <a:r>
                  <a:rPr lang="en-US" sz="1600">
                    <a:solidFill>
                      <a:srgbClr val="000000"/>
                    </a:solidFill>
                    <a:cs typeface="Arial" pitchFamily="34" charset="0"/>
                  </a:rPr>
                  <a:t>  värvus,   nähtavus, ...</a:t>
                </a:r>
              </a:p>
            </p:txBody>
          </p:sp>
          <p:sp>
            <p:nvSpPr>
              <p:cNvPr id="35885" name="Text Box 194"/>
              <p:cNvSpPr txBox="1">
                <a:spLocks noChangeArrowheads="1"/>
              </p:cNvSpPr>
              <p:nvPr/>
            </p:nvSpPr>
            <p:spPr bwMode="auto">
              <a:xfrm>
                <a:off x="0" y="117"/>
                <a:ext cx="170" cy="102"/>
              </a:xfrm>
              <a:prstGeom prst="rect">
                <a:avLst/>
              </a:prstGeom>
              <a:solidFill>
                <a:srgbClr val="FFFFFF"/>
              </a:solidFill>
              <a:ln w="9525">
                <a:solidFill>
                  <a:srgbClr val="000000"/>
                </a:solidFill>
                <a:miter lim="800000"/>
                <a:headEnd/>
                <a:tailEnd/>
              </a:ln>
            </p:spPr>
            <p:txBody>
              <a:bodyPr lIns="36576" tIns="2286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00"/>
                    </a:solidFill>
                    <a:cs typeface="Arial" pitchFamily="34" charset="0"/>
                  </a:rPr>
                  <a:t>  liigu(), pööra()</a:t>
                </a:r>
              </a:p>
              <a:p>
                <a:pPr eaLnBrk="1" hangingPunct="1"/>
                <a:r>
                  <a:rPr lang="en-US" sz="1600">
                    <a:solidFill>
                      <a:srgbClr val="000000"/>
                    </a:solidFill>
                    <a:cs typeface="Arial" pitchFamily="34" charset="0"/>
                  </a:rPr>
                  <a:t>  muudaX(),  muudaY()    </a:t>
                </a:r>
              </a:p>
              <a:p>
                <a:pPr eaLnBrk="1" hangingPunct="1"/>
                <a:r>
                  <a:rPr lang="en-US" sz="1600">
                    <a:solidFill>
                      <a:srgbClr val="000000"/>
                    </a:solidFill>
                    <a:cs typeface="Arial" pitchFamily="34" charset="0"/>
                  </a:rPr>
                  <a:t>  vaheta kostüümi()</a:t>
                </a:r>
              </a:p>
              <a:p>
                <a:pPr eaLnBrk="1" hangingPunct="1"/>
                <a:r>
                  <a:rPr lang="en-US" sz="1600">
                    <a:solidFill>
                      <a:srgbClr val="000000"/>
                    </a:solidFill>
                    <a:cs typeface="Arial" pitchFamily="34" charset="0"/>
                  </a:rPr>
                  <a:t>  muuda värvi()</a:t>
                </a:r>
              </a:p>
              <a:p>
                <a:pPr eaLnBrk="1" hangingPunct="1"/>
                <a:r>
                  <a:rPr lang="en-US" sz="1600">
                    <a:solidFill>
                      <a:srgbClr val="000000"/>
                    </a:solidFill>
                    <a:cs typeface="Arial" pitchFamily="34" charset="0"/>
                  </a:rPr>
                  <a:t>  ütle(), mängi heli(), ...</a:t>
                </a:r>
              </a:p>
            </p:txBody>
          </p:sp>
        </p:grpSp>
        <p:grpSp>
          <p:nvGrpSpPr>
            <p:cNvPr id="35878" name="Group 22"/>
            <p:cNvGrpSpPr>
              <a:grpSpLocks/>
            </p:cNvGrpSpPr>
            <p:nvPr/>
          </p:nvGrpSpPr>
          <p:grpSpPr bwMode="auto">
            <a:xfrm>
              <a:off x="0" y="0"/>
              <a:ext cx="171" cy="237"/>
              <a:chOff x="0" y="0"/>
              <a:chExt cx="171" cy="237"/>
            </a:xfrm>
          </p:grpSpPr>
          <p:sp>
            <p:nvSpPr>
              <p:cNvPr id="35880" name="Text Box 196"/>
              <p:cNvSpPr txBox="1">
                <a:spLocks noChangeArrowheads="1"/>
              </p:cNvSpPr>
              <p:nvPr/>
            </p:nvSpPr>
            <p:spPr bwMode="auto">
              <a:xfrm>
                <a:off x="1" y="0"/>
                <a:ext cx="170" cy="31"/>
              </a:xfrm>
              <a:prstGeom prst="rect">
                <a:avLst/>
              </a:prstGeom>
              <a:solidFill>
                <a:srgbClr val="99CCFF"/>
              </a:solidFill>
              <a:ln w="9525">
                <a:solidFill>
                  <a:srgbClr val="000000"/>
                </a:solidFill>
                <a:miter lim="800000"/>
                <a:headEnd/>
                <a:tailEnd/>
              </a:ln>
            </p:spPr>
            <p:txBody>
              <a:bodyPr lIns="36576"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b="1">
                    <a:solidFill>
                      <a:srgbClr val="000000"/>
                    </a:solidFill>
                    <a:cs typeface="Arial" pitchFamily="34" charset="0"/>
                  </a:rPr>
                  <a:t>  Sprait</a:t>
                </a:r>
              </a:p>
            </p:txBody>
          </p:sp>
          <p:sp>
            <p:nvSpPr>
              <p:cNvPr id="35881" name="Text Box 197"/>
              <p:cNvSpPr txBox="1">
                <a:spLocks noChangeArrowheads="1"/>
              </p:cNvSpPr>
              <p:nvPr/>
            </p:nvSpPr>
            <p:spPr bwMode="auto">
              <a:xfrm>
                <a:off x="1" y="31"/>
                <a:ext cx="170" cy="86"/>
              </a:xfrm>
              <a:prstGeom prst="rect">
                <a:avLst/>
              </a:prstGeom>
              <a:solidFill>
                <a:srgbClr val="FFFFFF"/>
              </a:solidFill>
              <a:ln w="9525">
                <a:solidFill>
                  <a:srgbClr val="000000"/>
                </a:solidFill>
                <a:miter lim="800000"/>
                <a:headEnd/>
                <a:tailEnd/>
              </a:ln>
            </p:spPr>
            <p:txBody>
              <a:bodyPr lIns="36576" tIns="2286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00"/>
                    </a:solidFill>
                    <a:cs typeface="Arial" pitchFamily="34" charset="0"/>
                  </a:rPr>
                  <a:t>  nimi</a:t>
                </a:r>
              </a:p>
              <a:p>
                <a:pPr eaLnBrk="1" hangingPunct="1"/>
                <a:r>
                  <a:rPr lang="en-US" sz="1600">
                    <a:solidFill>
                      <a:srgbClr val="000000"/>
                    </a:solidFill>
                    <a:cs typeface="Arial" pitchFamily="34" charset="0"/>
                  </a:rPr>
                  <a:t>  asukoht: X, Y</a:t>
                </a:r>
              </a:p>
              <a:p>
                <a:pPr eaLnBrk="1" hangingPunct="1"/>
                <a:r>
                  <a:rPr lang="en-US" sz="1600">
                    <a:solidFill>
                      <a:srgbClr val="000000"/>
                    </a:solidFill>
                    <a:cs typeface="Arial" pitchFamily="34" charset="0"/>
                  </a:rPr>
                  <a:t>  suund,  suurus</a:t>
                </a:r>
              </a:p>
              <a:p>
                <a:pPr eaLnBrk="1" hangingPunct="1"/>
                <a:r>
                  <a:rPr lang="en-US" sz="1600">
                    <a:solidFill>
                      <a:srgbClr val="000000"/>
                    </a:solidFill>
                    <a:cs typeface="Arial" pitchFamily="34" charset="0"/>
                  </a:rPr>
                  <a:t>  värvus,   nähtavus, ...</a:t>
                </a:r>
              </a:p>
            </p:txBody>
          </p:sp>
          <p:sp>
            <p:nvSpPr>
              <p:cNvPr id="35882" name="Text Box 198"/>
              <p:cNvSpPr txBox="1">
                <a:spLocks noChangeArrowheads="1"/>
              </p:cNvSpPr>
              <p:nvPr/>
            </p:nvSpPr>
            <p:spPr bwMode="auto">
              <a:xfrm>
                <a:off x="0" y="117"/>
                <a:ext cx="170" cy="120"/>
              </a:xfrm>
              <a:prstGeom prst="rect">
                <a:avLst/>
              </a:prstGeom>
              <a:solidFill>
                <a:srgbClr val="FFFFFF"/>
              </a:solidFill>
              <a:ln w="9525">
                <a:solidFill>
                  <a:srgbClr val="000000"/>
                </a:solidFill>
                <a:miter lim="800000"/>
                <a:headEnd/>
                <a:tailEnd/>
              </a:ln>
            </p:spPr>
            <p:txBody>
              <a:bodyPr lIns="36576" tIns="2286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00"/>
                    </a:solidFill>
                    <a:cs typeface="Arial" pitchFamily="34" charset="0"/>
                  </a:rPr>
                  <a:t>  liigu(), pööra()</a:t>
                </a:r>
              </a:p>
              <a:p>
                <a:pPr eaLnBrk="1" hangingPunct="1"/>
                <a:r>
                  <a:rPr lang="en-US" sz="1600">
                    <a:solidFill>
                      <a:srgbClr val="000000"/>
                    </a:solidFill>
                    <a:cs typeface="Arial" pitchFamily="34" charset="0"/>
                  </a:rPr>
                  <a:t>  muudaX(),  muudaY()    </a:t>
                </a:r>
              </a:p>
              <a:p>
                <a:pPr eaLnBrk="1" hangingPunct="1"/>
                <a:r>
                  <a:rPr lang="en-US" sz="1600">
                    <a:solidFill>
                      <a:srgbClr val="000000"/>
                    </a:solidFill>
                    <a:cs typeface="Arial" pitchFamily="34" charset="0"/>
                  </a:rPr>
                  <a:t>  vaheta kostüümi()</a:t>
                </a:r>
              </a:p>
              <a:p>
                <a:pPr eaLnBrk="1" hangingPunct="1"/>
                <a:r>
                  <a:rPr lang="en-US" sz="1600">
                    <a:solidFill>
                      <a:srgbClr val="000000"/>
                    </a:solidFill>
                    <a:cs typeface="Arial" pitchFamily="34" charset="0"/>
                  </a:rPr>
                  <a:t>  muuda värvi()</a:t>
                </a:r>
              </a:p>
              <a:p>
                <a:pPr eaLnBrk="1" hangingPunct="1"/>
                <a:r>
                  <a:rPr lang="en-US" sz="1600">
                    <a:solidFill>
                      <a:srgbClr val="000000"/>
                    </a:solidFill>
                    <a:cs typeface="Arial" pitchFamily="34" charset="0"/>
                  </a:rPr>
                  <a:t>  ütle(), mängi heli(), ...</a:t>
                </a:r>
              </a:p>
            </p:txBody>
          </p:sp>
        </p:grpSp>
        <p:sp>
          <p:nvSpPr>
            <p:cNvPr id="35879" name="Text Box 199"/>
            <p:cNvSpPr txBox="1">
              <a:spLocks noChangeArrowheads="1"/>
            </p:cNvSpPr>
            <p:nvPr/>
          </p:nvSpPr>
          <p:spPr bwMode="auto">
            <a:xfrm>
              <a:off x="201" y="85"/>
              <a:ext cx="28" cy="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8288" tIns="2286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00"/>
                  </a:solidFill>
                  <a:cs typeface="Arial" pitchFamily="34" charset="0"/>
                </a:rPr>
                <a:t>1..*</a:t>
              </a:r>
            </a:p>
          </p:txBody>
        </p:sp>
      </p:grpSp>
      <p:grpSp>
        <p:nvGrpSpPr>
          <p:cNvPr id="35847" name="Group 44"/>
          <p:cNvGrpSpPr>
            <a:grpSpLocks/>
          </p:cNvGrpSpPr>
          <p:nvPr/>
        </p:nvGrpSpPr>
        <p:grpSpPr bwMode="auto">
          <a:xfrm>
            <a:off x="6011863" y="2492375"/>
            <a:ext cx="1584325" cy="1222375"/>
            <a:chOff x="3924300" y="2962275"/>
            <a:chExt cx="1295400" cy="933450"/>
          </a:xfrm>
        </p:grpSpPr>
        <p:grpSp>
          <p:nvGrpSpPr>
            <p:cNvPr id="35851" name="Juku"/>
            <p:cNvGrpSpPr>
              <a:grpSpLocks/>
            </p:cNvGrpSpPr>
            <p:nvPr/>
          </p:nvGrpSpPr>
          <p:grpSpPr bwMode="auto">
            <a:xfrm>
              <a:off x="4378412" y="2962275"/>
              <a:ext cx="333374" cy="638176"/>
              <a:chOff x="466725" y="0"/>
              <a:chExt cx="37" cy="76"/>
            </a:xfrm>
          </p:grpSpPr>
          <p:sp>
            <p:nvSpPr>
              <p:cNvPr id="35854" name="AutoShape 2"/>
              <p:cNvSpPr>
                <a:spLocks noChangeArrowheads="1"/>
              </p:cNvSpPr>
              <p:nvPr/>
            </p:nvSpPr>
            <p:spPr bwMode="auto">
              <a:xfrm>
                <a:off x="466735" y="7"/>
                <a:ext cx="16" cy="17"/>
              </a:xfrm>
              <a:prstGeom prst="smileyFace">
                <a:avLst>
                  <a:gd name="adj" fmla="val 4653"/>
                </a:avLst>
              </a:prstGeom>
              <a:solidFill>
                <a:srgbClr val="FFCC99"/>
              </a:solidFill>
              <a:ln w="9525">
                <a:solidFill>
                  <a:srgbClr val="000000"/>
                </a:solidFill>
                <a:round/>
                <a:headEnd/>
                <a:tailEnd/>
              </a:ln>
            </p:spPr>
            <p:txBody>
              <a:bodyPr/>
              <a:lstStyle/>
              <a:p>
                <a:endParaRPr lang="et-EE"/>
              </a:p>
            </p:txBody>
          </p:sp>
          <p:sp>
            <p:nvSpPr>
              <p:cNvPr id="35855" name="Oval 37"/>
              <p:cNvSpPr>
                <a:spLocks noChangeArrowheads="1"/>
              </p:cNvSpPr>
              <p:nvPr/>
            </p:nvSpPr>
            <p:spPr bwMode="auto">
              <a:xfrm>
                <a:off x="466736" y="24"/>
                <a:ext cx="17" cy="35"/>
              </a:xfrm>
              <a:prstGeom prst="ellipse">
                <a:avLst/>
              </a:prstGeom>
              <a:solidFill>
                <a:srgbClr val="0000FF"/>
              </a:solidFill>
              <a:ln w="9525">
                <a:solidFill>
                  <a:srgbClr val="000000"/>
                </a:solidFill>
                <a:round/>
                <a:headEnd/>
                <a:tailEnd/>
              </a:ln>
            </p:spPr>
            <p:txBody>
              <a:bodyPr lIns="0" tIns="46800" rIns="0" bIns="46800"/>
              <a:lstStyle/>
              <a:p>
                <a:pPr algn="ctr"/>
                <a:r>
                  <a:rPr lang="en-US" sz="800" b="1">
                    <a:solidFill>
                      <a:srgbClr val="FF0000"/>
                    </a:solidFill>
                    <a:cs typeface="Arial" pitchFamily="34" charset="0"/>
                  </a:rPr>
                  <a:t>J</a:t>
                </a:r>
              </a:p>
            </p:txBody>
          </p:sp>
          <p:sp>
            <p:nvSpPr>
              <p:cNvPr id="35856" name="Line 4"/>
              <p:cNvSpPr>
                <a:spLocks noChangeShapeType="1"/>
              </p:cNvSpPr>
              <p:nvPr/>
            </p:nvSpPr>
            <p:spPr bwMode="auto">
              <a:xfrm>
                <a:off x="466725" y="15"/>
                <a:ext cx="14" cy="17"/>
              </a:xfrm>
              <a:prstGeom prst="line">
                <a:avLst/>
              </a:prstGeom>
              <a:noFill/>
              <a:ln w="28575">
                <a:solidFill>
                  <a:srgbClr val="8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35857" name="Line 5"/>
              <p:cNvSpPr>
                <a:spLocks noChangeShapeType="1"/>
              </p:cNvSpPr>
              <p:nvPr/>
            </p:nvSpPr>
            <p:spPr bwMode="auto">
              <a:xfrm flipV="1">
                <a:off x="466750" y="14"/>
                <a:ext cx="12" cy="17"/>
              </a:xfrm>
              <a:prstGeom prst="line">
                <a:avLst/>
              </a:prstGeom>
              <a:noFill/>
              <a:ln w="28575">
                <a:solidFill>
                  <a:srgbClr val="8000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35858" name="Line 6"/>
              <p:cNvSpPr>
                <a:spLocks noChangeShapeType="1"/>
              </p:cNvSpPr>
              <p:nvPr/>
            </p:nvSpPr>
            <p:spPr bwMode="auto">
              <a:xfrm flipH="1">
                <a:off x="466732" y="54"/>
                <a:ext cx="7" cy="21"/>
              </a:xfrm>
              <a:prstGeom prst="line">
                <a:avLst/>
              </a:prstGeom>
              <a:noFill/>
              <a:ln w="38100">
                <a:solidFill>
                  <a:srgbClr val="9933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35859" name="Line 7"/>
              <p:cNvSpPr>
                <a:spLocks noChangeShapeType="1"/>
              </p:cNvSpPr>
              <p:nvPr/>
            </p:nvSpPr>
            <p:spPr bwMode="auto">
              <a:xfrm>
                <a:off x="466748" y="54"/>
                <a:ext cx="8" cy="22"/>
              </a:xfrm>
              <a:prstGeom prst="line">
                <a:avLst/>
              </a:prstGeom>
              <a:noFill/>
              <a:ln w="38100">
                <a:solidFill>
                  <a:srgbClr val="993300"/>
                </a:solidFill>
                <a:round/>
                <a:headEnd/>
                <a:tailEnd/>
              </a:ln>
              <a:extLst>
                <a:ext uri="{909E8E84-426E-40DD-AFC4-6F175D3DCCD1}">
                  <a14:hiddenFill xmlns:a14="http://schemas.microsoft.com/office/drawing/2010/main" xmlns="">
                    <a:noFill/>
                  </a14:hiddenFill>
                </a:ext>
              </a:extLst>
            </p:spPr>
            <p:txBody>
              <a:bodyPr/>
              <a:lstStyle/>
              <a:p>
                <a:endParaRPr lang="et-EE"/>
              </a:p>
            </p:txBody>
          </p:sp>
          <p:sp>
            <p:nvSpPr>
              <p:cNvPr id="35860" name="Freeform 42"/>
              <p:cNvSpPr>
                <a:spLocks/>
              </p:cNvSpPr>
              <p:nvPr/>
            </p:nvSpPr>
            <p:spPr bwMode="auto">
              <a:xfrm>
                <a:off x="466731" y="0"/>
                <a:ext cx="24" cy="11"/>
              </a:xfrm>
              <a:custGeom>
                <a:avLst/>
                <a:gdLst>
                  <a:gd name="T0" fmla="*/ 81 w 19"/>
                  <a:gd name="T1" fmla="*/ 145 h 9"/>
                  <a:gd name="T2" fmla="*/ 0 w 19"/>
                  <a:gd name="T3" fmla="*/ 65 h 9"/>
                  <a:gd name="T4" fmla="*/ 81 w 19"/>
                  <a:gd name="T5" fmla="*/ 97 h 9"/>
                  <a:gd name="T6" fmla="*/ 64 w 19"/>
                  <a:gd name="T7" fmla="*/ 1 h 9"/>
                  <a:gd name="T8" fmla="*/ 129 w 19"/>
                  <a:gd name="T9" fmla="*/ 65 h 9"/>
                  <a:gd name="T10" fmla="*/ 163 w 19"/>
                  <a:gd name="T11" fmla="*/ 1 h 9"/>
                  <a:gd name="T12" fmla="*/ 192 w 19"/>
                  <a:gd name="T13" fmla="*/ 53 h 9"/>
                  <a:gd name="T14" fmla="*/ 206 w 19"/>
                  <a:gd name="T15" fmla="*/ 0 h 9"/>
                  <a:gd name="T16" fmla="*/ 260 w 19"/>
                  <a:gd name="T17" fmla="*/ 2 h 9"/>
                  <a:gd name="T18" fmla="*/ 313 w 19"/>
                  <a:gd name="T19" fmla="*/ 0 h 9"/>
                  <a:gd name="T20" fmla="*/ 313 w 19"/>
                  <a:gd name="T21" fmla="*/ 53 h 9"/>
                  <a:gd name="T22" fmla="*/ 395 w 19"/>
                  <a:gd name="T23" fmla="*/ 1 h 9"/>
                  <a:gd name="T24" fmla="*/ 388 w 19"/>
                  <a:gd name="T25" fmla="*/ 65 h 9"/>
                  <a:gd name="T26" fmla="*/ 490 w 19"/>
                  <a:gd name="T27" fmla="*/ 53 h 9"/>
                  <a:gd name="T28" fmla="*/ 395 w 19"/>
                  <a:gd name="T29" fmla="*/ 97 h 9"/>
                  <a:gd name="T30" fmla="*/ 499 w 19"/>
                  <a:gd name="T31" fmla="*/ 79 h 9"/>
                  <a:gd name="T32" fmla="*/ 395 w 19"/>
                  <a:gd name="T33" fmla="*/ 133 h 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
                  <a:gd name="T52" fmla="*/ 0 h 9"/>
                  <a:gd name="T53" fmla="*/ 19 w 19"/>
                  <a:gd name="T54" fmla="*/ 9 h 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 h="9">
                    <a:moveTo>
                      <a:pt x="3" y="9"/>
                    </a:moveTo>
                    <a:lnTo>
                      <a:pt x="0" y="4"/>
                    </a:lnTo>
                    <a:lnTo>
                      <a:pt x="3" y="6"/>
                    </a:lnTo>
                    <a:lnTo>
                      <a:pt x="2" y="1"/>
                    </a:lnTo>
                    <a:lnTo>
                      <a:pt x="5" y="4"/>
                    </a:lnTo>
                    <a:lnTo>
                      <a:pt x="6" y="1"/>
                    </a:lnTo>
                    <a:lnTo>
                      <a:pt x="7" y="3"/>
                    </a:lnTo>
                    <a:lnTo>
                      <a:pt x="8" y="0"/>
                    </a:lnTo>
                    <a:lnTo>
                      <a:pt x="10" y="2"/>
                    </a:lnTo>
                    <a:lnTo>
                      <a:pt x="12" y="0"/>
                    </a:lnTo>
                    <a:lnTo>
                      <a:pt x="12" y="3"/>
                    </a:lnTo>
                    <a:lnTo>
                      <a:pt x="15" y="1"/>
                    </a:lnTo>
                    <a:lnTo>
                      <a:pt x="14" y="4"/>
                    </a:lnTo>
                    <a:lnTo>
                      <a:pt x="18" y="3"/>
                    </a:lnTo>
                    <a:lnTo>
                      <a:pt x="15" y="6"/>
                    </a:lnTo>
                    <a:lnTo>
                      <a:pt x="19" y="5"/>
                    </a:lnTo>
                    <a:lnTo>
                      <a:pt x="15" y="8"/>
                    </a:lnTo>
                  </a:path>
                </a:pathLst>
              </a:custGeom>
              <a:solidFill>
                <a:srgbClr val="FF0000"/>
              </a:solidFill>
              <a:ln w="9525">
                <a:solidFill>
                  <a:srgbClr val="FF0000"/>
                </a:solidFill>
                <a:round/>
                <a:headEnd/>
                <a:tailEnd/>
              </a:ln>
            </p:spPr>
            <p:txBody>
              <a:bodyPr/>
              <a:lstStyle/>
              <a:p>
                <a:endParaRPr lang="et-EE"/>
              </a:p>
            </p:txBody>
          </p:sp>
          <p:sp>
            <p:nvSpPr>
              <p:cNvPr id="35861" name="Oval 43"/>
              <p:cNvSpPr>
                <a:spLocks noChangeArrowheads="1"/>
              </p:cNvSpPr>
              <p:nvPr/>
            </p:nvSpPr>
            <p:spPr bwMode="auto">
              <a:xfrm>
                <a:off x="466742" y="15"/>
                <a:ext cx="3" cy="3"/>
              </a:xfrm>
              <a:prstGeom prst="ellipse">
                <a:avLst/>
              </a:prstGeom>
              <a:solidFill>
                <a:srgbClr val="9933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t-EE"/>
              </a:p>
            </p:txBody>
          </p:sp>
        </p:grpSp>
        <p:pic>
          <p:nvPicPr>
            <p:cNvPr id="35852" name="kiisu_1" descr="cat1-a"/>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24300" y="3124200"/>
              <a:ext cx="361950"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5853" name="Picture 35" descr="car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33825" y="3381375"/>
              <a:ext cx="1285875" cy="514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pic>
        <p:nvPicPr>
          <p:cNvPr id="35848" name="Picture 45" descr="fish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300788" y="3933825"/>
            <a:ext cx="819150" cy="561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5849" name="Picture 46" descr="elephant"/>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300788" y="4797425"/>
            <a:ext cx="876300" cy="542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5850" name="Picture 47" descr="soccer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588125" y="5589588"/>
            <a:ext cx="431800" cy="431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t-EE" smtClean="0"/>
              <a:t>Kostüümid</a:t>
            </a:r>
          </a:p>
        </p:txBody>
      </p:sp>
      <p:sp>
        <p:nvSpPr>
          <p:cNvPr id="36867" name="Slide Number Placeholder 3"/>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F78F8ADA-C264-4D60-AB50-169EFC5B12E1}" type="slidenum">
              <a:rPr lang="et-EE" smtClean="0"/>
              <a:pPr fontAlgn="base">
                <a:spcBef>
                  <a:spcPct val="0"/>
                </a:spcBef>
                <a:spcAft>
                  <a:spcPct val="0"/>
                </a:spcAft>
                <a:defRPr/>
              </a:pPr>
              <a:t>26</a:t>
            </a:fld>
            <a:endParaRPr lang="et-EE" smtClean="0"/>
          </a:p>
        </p:txBody>
      </p:sp>
      <p:sp>
        <p:nvSpPr>
          <p:cNvPr id="36868" name="Text Box 31"/>
          <p:cNvSpPr txBox="1">
            <a:spLocks noChangeArrowheads="1"/>
          </p:cNvSpPr>
          <p:nvPr/>
        </p:nvSpPr>
        <p:spPr bwMode="auto">
          <a:xfrm>
            <a:off x="539750" y="1341438"/>
            <a:ext cx="8135938" cy="1582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6576"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2800" b="1">
                <a:latin typeface="Gill Sans MT" pitchFamily="34" charset="0"/>
                <a:cs typeface="Arial" pitchFamily="34" charset="0"/>
              </a:rPr>
              <a:t>Kostüümid</a:t>
            </a:r>
            <a:r>
              <a:rPr lang="et-EE" sz="2800" b="1">
                <a:solidFill>
                  <a:srgbClr val="3366FF"/>
                </a:solidFill>
                <a:latin typeface="Gill Sans MT" pitchFamily="34" charset="0"/>
                <a:cs typeface="Arial" pitchFamily="34" charset="0"/>
              </a:rPr>
              <a:t> </a:t>
            </a:r>
            <a:r>
              <a:rPr lang="et-EE" sz="2800">
                <a:solidFill>
                  <a:srgbClr val="000000"/>
                </a:solidFill>
                <a:latin typeface="Gill Sans MT" pitchFamily="34" charset="0"/>
                <a:cs typeface="Arial" pitchFamily="34" charset="0"/>
              </a:rPr>
              <a:t>(</a:t>
            </a:r>
            <a:r>
              <a:rPr lang="et-EE" sz="2800" i="1">
                <a:solidFill>
                  <a:srgbClr val="000000"/>
                </a:solidFill>
                <a:latin typeface="Gill Sans MT" pitchFamily="34" charset="0"/>
                <a:cs typeface="Arial" pitchFamily="34" charset="0"/>
              </a:rPr>
              <a:t>Costume</a:t>
            </a:r>
            <a:r>
              <a:rPr lang="et-EE" sz="2800">
                <a:solidFill>
                  <a:srgbClr val="000000"/>
                </a:solidFill>
                <a:latin typeface="Gill Sans MT" pitchFamily="34" charset="0"/>
                <a:cs typeface="Arial" pitchFamily="34" charset="0"/>
              </a:rPr>
              <a:t>) on spraidi “teisikud”,  mis erinevad veidi üksteisest. Kostüüme kasutatakse animatsioonide jmt loomiseks.</a:t>
            </a:r>
          </a:p>
        </p:txBody>
      </p:sp>
      <p:pic>
        <p:nvPicPr>
          <p:cNvPr id="36869" name="Picture 5" descr="ballerina-b"/>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35375" y="3429000"/>
            <a:ext cx="1362075" cy="1887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6870" name="Picture 6" descr="ballerina-d"/>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24525" y="3357563"/>
            <a:ext cx="1608138" cy="2319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6871" name="Picture 7" descr="ballerina-a"/>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692275" y="3500438"/>
            <a:ext cx="1174750" cy="1949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6872" name="Footer Placeholder 8"/>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t-EE" smtClean="0"/>
              <a:t>Lava</a:t>
            </a:r>
          </a:p>
        </p:txBody>
      </p:sp>
      <p:sp>
        <p:nvSpPr>
          <p:cNvPr id="37891" name="Slide Number Placeholder 3"/>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8CF54351-6D86-4B4A-9253-764BC800CB0B}" type="slidenum">
              <a:rPr lang="et-EE" smtClean="0"/>
              <a:pPr fontAlgn="base">
                <a:spcBef>
                  <a:spcPct val="0"/>
                </a:spcBef>
                <a:spcAft>
                  <a:spcPct val="0"/>
                </a:spcAft>
                <a:defRPr/>
              </a:pPr>
              <a:t>27</a:t>
            </a:fld>
            <a:endParaRPr lang="et-EE" smtClean="0"/>
          </a:p>
        </p:txBody>
      </p:sp>
      <p:sp>
        <p:nvSpPr>
          <p:cNvPr id="37892" name="Text Box 32"/>
          <p:cNvSpPr txBox="1">
            <a:spLocks noChangeArrowheads="1"/>
          </p:cNvSpPr>
          <p:nvPr/>
        </p:nvSpPr>
        <p:spPr bwMode="auto">
          <a:xfrm>
            <a:off x="755650" y="1341438"/>
            <a:ext cx="7704138" cy="17510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27432" tIns="27432"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2800" b="1">
                <a:latin typeface="Gill Sans MT" pitchFamily="34" charset="0"/>
                <a:cs typeface="Arial" pitchFamily="34" charset="0"/>
              </a:rPr>
              <a:t>Lava</a:t>
            </a:r>
            <a:r>
              <a:rPr lang="et-EE" sz="2800" b="1">
                <a:solidFill>
                  <a:srgbClr val="3366FF"/>
                </a:solidFill>
                <a:latin typeface="Gill Sans MT" pitchFamily="34" charset="0"/>
                <a:cs typeface="Arial" pitchFamily="34" charset="0"/>
              </a:rPr>
              <a:t> </a:t>
            </a:r>
            <a:r>
              <a:rPr lang="et-EE" sz="2800">
                <a:solidFill>
                  <a:srgbClr val="000000"/>
                </a:solidFill>
                <a:latin typeface="Gill Sans MT" pitchFamily="34" charset="0"/>
                <a:cs typeface="Arial" pitchFamily="34" charset="0"/>
              </a:rPr>
              <a:t>(</a:t>
            </a:r>
            <a:r>
              <a:rPr lang="et-EE" sz="2800" i="1">
                <a:solidFill>
                  <a:srgbClr val="000000"/>
                </a:solidFill>
                <a:latin typeface="Gill Sans MT" pitchFamily="34" charset="0"/>
                <a:cs typeface="Arial" pitchFamily="34" charset="0"/>
              </a:rPr>
              <a:t>Stage</a:t>
            </a:r>
            <a:r>
              <a:rPr lang="et-EE" sz="2800">
                <a:solidFill>
                  <a:srgbClr val="000000"/>
                </a:solidFill>
                <a:latin typeface="Gill Sans MT" pitchFamily="34" charset="0"/>
                <a:cs typeface="Arial" pitchFamily="34" charset="0"/>
              </a:rPr>
              <a:t>) </a:t>
            </a:r>
            <a:r>
              <a:rPr lang="et-EE" sz="2800">
                <a:solidFill>
                  <a:srgbClr val="000000"/>
                </a:solidFill>
                <a:latin typeface="Gill Sans MT" pitchFamily="34" charset="0"/>
                <a:cs typeface="Arial" pitchFamily="34" charset="0"/>
                <a:sym typeface="Symbol" pitchFamily="18" charset="2"/>
              </a:rPr>
              <a:t>on</a:t>
            </a:r>
            <a:r>
              <a:rPr lang="et-EE" sz="2800">
                <a:solidFill>
                  <a:srgbClr val="000000"/>
                </a:solidFill>
                <a:latin typeface="Gill Sans MT" pitchFamily="34" charset="0"/>
                <a:cs typeface="Arial" pitchFamily="34" charset="0"/>
              </a:rPr>
              <a:t> ekraani piirkond, kus tegutsevad spraidid. Laval võib olla üks või mitu </a:t>
            </a:r>
            <a:r>
              <a:rPr lang="et-EE" sz="2800">
                <a:latin typeface="Gill Sans MT" pitchFamily="34" charset="0"/>
                <a:cs typeface="Arial" pitchFamily="34" charset="0"/>
              </a:rPr>
              <a:t>tausta</a:t>
            </a:r>
            <a:r>
              <a:rPr lang="et-EE" sz="2800">
                <a:solidFill>
                  <a:srgbClr val="000000"/>
                </a:solidFill>
                <a:latin typeface="Gill Sans MT" pitchFamily="34" charset="0"/>
                <a:cs typeface="Arial" pitchFamily="34" charset="0"/>
              </a:rPr>
              <a:t> (pilti), mida saab vahetada.</a:t>
            </a:r>
          </a:p>
          <a:p>
            <a:pPr eaLnBrk="1" hangingPunct="1"/>
            <a:r>
              <a:rPr lang="et-EE" sz="2800">
                <a:solidFill>
                  <a:srgbClr val="000000"/>
                </a:solidFill>
                <a:latin typeface="Gill Sans MT" pitchFamily="34" charset="0"/>
                <a:cs typeface="Arial" pitchFamily="34" charset="0"/>
              </a:rPr>
              <a:t>Lava võib näidata kolmes erinevas suuruses.</a:t>
            </a:r>
          </a:p>
        </p:txBody>
      </p:sp>
      <p:grpSp>
        <p:nvGrpSpPr>
          <p:cNvPr id="37893" name="Group 5"/>
          <p:cNvGrpSpPr>
            <a:grpSpLocks/>
          </p:cNvGrpSpPr>
          <p:nvPr/>
        </p:nvGrpSpPr>
        <p:grpSpPr bwMode="auto">
          <a:xfrm>
            <a:off x="4140200" y="3141663"/>
            <a:ext cx="3538538" cy="2928937"/>
            <a:chOff x="0" y="0"/>
            <a:chExt cx="286" cy="232"/>
          </a:xfrm>
        </p:grpSpPr>
        <p:pic>
          <p:nvPicPr>
            <p:cNvPr id="37896" name="Picture 6" descr="Lava"/>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 y="12"/>
              <a:ext cx="223" cy="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7897" name="Line 34"/>
            <p:cNvSpPr>
              <a:spLocks noChangeShapeType="1"/>
            </p:cNvSpPr>
            <p:nvPr/>
          </p:nvSpPr>
          <p:spPr bwMode="auto">
            <a:xfrm>
              <a:off x="0" y="112"/>
              <a:ext cx="286"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t-EE"/>
            </a:p>
          </p:txBody>
        </p:sp>
        <p:sp>
          <p:nvSpPr>
            <p:cNvPr id="37898" name="Line 35"/>
            <p:cNvSpPr>
              <a:spLocks noChangeShapeType="1"/>
            </p:cNvSpPr>
            <p:nvPr/>
          </p:nvSpPr>
          <p:spPr bwMode="auto">
            <a:xfrm flipV="1">
              <a:off x="147" y="0"/>
              <a:ext cx="0" cy="232"/>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t-EE"/>
            </a:p>
          </p:txBody>
        </p:sp>
        <p:sp>
          <p:nvSpPr>
            <p:cNvPr id="37899" name="Text Box 36"/>
            <p:cNvSpPr txBox="1">
              <a:spLocks noChangeArrowheads="1"/>
            </p:cNvSpPr>
            <p:nvPr/>
          </p:nvSpPr>
          <p:spPr bwMode="auto">
            <a:xfrm>
              <a:off x="108" y="178"/>
              <a:ext cx="35" cy="2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27432"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100" b="1">
                  <a:solidFill>
                    <a:srgbClr val="000000"/>
                  </a:solidFill>
                  <a:cs typeface="Arial" pitchFamily="34" charset="0"/>
                </a:rPr>
                <a:t>-180</a:t>
              </a:r>
            </a:p>
          </p:txBody>
        </p:sp>
        <p:sp>
          <p:nvSpPr>
            <p:cNvPr id="37900" name="Text Box 38"/>
            <p:cNvSpPr txBox="1">
              <a:spLocks noChangeArrowheads="1"/>
            </p:cNvSpPr>
            <p:nvPr/>
          </p:nvSpPr>
          <p:spPr bwMode="auto">
            <a:xfrm>
              <a:off x="110" y="9"/>
              <a:ext cx="33" cy="2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27432"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100" b="1">
                  <a:solidFill>
                    <a:srgbClr val="000000"/>
                  </a:solidFill>
                  <a:cs typeface="Arial" pitchFamily="34" charset="0"/>
                </a:rPr>
                <a:t>180</a:t>
              </a:r>
            </a:p>
          </p:txBody>
        </p:sp>
        <p:sp>
          <p:nvSpPr>
            <p:cNvPr id="37901" name="Text Box 39"/>
            <p:cNvSpPr txBox="1">
              <a:spLocks noChangeArrowheads="1"/>
            </p:cNvSpPr>
            <p:nvPr/>
          </p:nvSpPr>
          <p:spPr bwMode="auto">
            <a:xfrm>
              <a:off x="251" y="84"/>
              <a:ext cx="33" cy="2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27432"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100" b="1">
                  <a:solidFill>
                    <a:srgbClr val="000000"/>
                  </a:solidFill>
                  <a:cs typeface="Arial" pitchFamily="34" charset="0"/>
                </a:rPr>
                <a:t>240</a:t>
              </a:r>
            </a:p>
          </p:txBody>
        </p:sp>
        <p:sp>
          <p:nvSpPr>
            <p:cNvPr id="37902" name="Text Box 40"/>
            <p:cNvSpPr txBox="1">
              <a:spLocks noChangeArrowheads="1"/>
            </p:cNvSpPr>
            <p:nvPr/>
          </p:nvSpPr>
          <p:spPr bwMode="auto">
            <a:xfrm>
              <a:off x="11" y="86"/>
              <a:ext cx="37" cy="2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27432"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100" b="1">
                  <a:solidFill>
                    <a:srgbClr val="000000"/>
                  </a:solidFill>
                  <a:cs typeface="Arial" pitchFamily="34" charset="0"/>
                </a:rPr>
                <a:t>-240</a:t>
              </a:r>
            </a:p>
          </p:txBody>
        </p:sp>
      </p:grpSp>
      <p:sp>
        <p:nvSpPr>
          <p:cNvPr id="37894" name="TextBox 13"/>
          <p:cNvSpPr txBox="1">
            <a:spLocks noChangeArrowheads="1"/>
          </p:cNvSpPr>
          <p:nvPr/>
        </p:nvSpPr>
        <p:spPr bwMode="auto">
          <a:xfrm>
            <a:off x="755650" y="3429000"/>
            <a:ext cx="2808288"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2800">
                <a:latin typeface="Gill Sans MT" pitchFamily="34" charset="0"/>
              </a:rPr>
              <a:t>Lava koordinaadid</a:t>
            </a:r>
          </a:p>
          <a:p>
            <a:pPr eaLnBrk="1" hangingPunct="1"/>
            <a:r>
              <a:rPr lang="et-EE" sz="2800">
                <a:latin typeface="Gill Sans MT" pitchFamily="34" charset="0"/>
              </a:rPr>
              <a:t>X:   -240 kuni 240</a:t>
            </a:r>
          </a:p>
          <a:p>
            <a:pPr eaLnBrk="1" hangingPunct="1"/>
            <a:r>
              <a:rPr lang="et-EE" sz="2800">
                <a:latin typeface="Gill Sans MT" pitchFamily="34" charset="0"/>
              </a:rPr>
              <a:t>Y:   -180 kuni 180</a:t>
            </a:r>
          </a:p>
        </p:txBody>
      </p:sp>
      <p:sp>
        <p:nvSpPr>
          <p:cNvPr id="37895" name="Footer Placeholder 14"/>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t-EE" smtClean="0"/>
              <a:t>Skriptid</a:t>
            </a:r>
          </a:p>
        </p:txBody>
      </p:sp>
      <p:sp>
        <p:nvSpPr>
          <p:cNvPr id="38915" name="Slide Number Placeholder 4"/>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6CD1918A-16D3-47C9-B65E-1D9FD8406660}" type="slidenum">
              <a:rPr lang="et-EE" smtClean="0"/>
              <a:pPr fontAlgn="base">
                <a:spcBef>
                  <a:spcPct val="0"/>
                </a:spcBef>
                <a:spcAft>
                  <a:spcPct val="0"/>
                </a:spcAft>
                <a:defRPr/>
              </a:pPr>
              <a:t>28</a:t>
            </a:fld>
            <a:endParaRPr lang="et-EE" smtClean="0"/>
          </a:p>
        </p:txBody>
      </p:sp>
      <p:sp>
        <p:nvSpPr>
          <p:cNvPr id="38916" name="Content Placeholder 2"/>
          <p:cNvSpPr>
            <a:spLocks noGrp="1"/>
          </p:cNvSpPr>
          <p:nvPr>
            <p:ph sz="quarter" idx="1"/>
          </p:nvPr>
        </p:nvSpPr>
        <p:spPr>
          <a:xfrm>
            <a:off x="457200" y="1219200"/>
            <a:ext cx="8229600" cy="4937125"/>
          </a:xfrm>
        </p:spPr>
        <p:txBody>
          <a:bodyPr/>
          <a:lstStyle/>
          <a:p>
            <a:pPr eaLnBrk="1" hangingPunct="1"/>
            <a:r>
              <a:rPr lang="et-EE" sz="2400" b="1" smtClean="0">
                <a:cs typeface="Arial" pitchFamily="34" charset="0"/>
              </a:rPr>
              <a:t>Skript</a:t>
            </a:r>
            <a:r>
              <a:rPr lang="et-EE" sz="2400" smtClean="0">
                <a:solidFill>
                  <a:srgbClr val="000000"/>
                </a:solidFill>
                <a:cs typeface="Arial" pitchFamily="34" charset="0"/>
              </a:rPr>
              <a:t> – programmi põhiüksus Scratchis; programm võib koosneda ühest või mitmest skriptist</a:t>
            </a:r>
          </a:p>
          <a:p>
            <a:pPr eaLnBrk="1" hangingPunct="1"/>
            <a:r>
              <a:rPr lang="et-EE" sz="2400" smtClean="0">
                <a:solidFill>
                  <a:srgbClr val="000000"/>
                </a:solidFill>
                <a:cs typeface="Arial" pitchFamily="34" charset="0"/>
              </a:rPr>
              <a:t>Skript koosneb </a:t>
            </a:r>
            <a:r>
              <a:rPr lang="et-EE" sz="2400" b="1" smtClean="0">
                <a:cs typeface="Arial" pitchFamily="34" charset="0"/>
              </a:rPr>
              <a:t>käskudest</a:t>
            </a:r>
            <a:r>
              <a:rPr lang="et-EE" sz="2400" smtClean="0">
                <a:solidFill>
                  <a:srgbClr val="000000"/>
                </a:solidFill>
                <a:cs typeface="Arial" pitchFamily="34" charset="0"/>
              </a:rPr>
              <a:t> ehk </a:t>
            </a:r>
            <a:r>
              <a:rPr lang="et-EE" sz="2400" b="1" smtClean="0">
                <a:cs typeface="Arial" pitchFamily="34" charset="0"/>
              </a:rPr>
              <a:t>plokkidest</a:t>
            </a:r>
            <a:r>
              <a:rPr lang="et-EE" sz="2400" smtClean="0">
                <a:cs typeface="Arial" pitchFamily="34" charset="0"/>
              </a:rPr>
              <a:t>, mis </a:t>
            </a:r>
            <a:r>
              <a:rPr lang="et-EE" sz="2400" smtClean="0">
                <a:solidFill>
                  <a:srgbClr val="000000"/>
                </a:solidFill>
                <a:cs typeface="Arial" pitchFamily="34" charset="0"/>
              </a:rPr>
              <a:t>pannakse kokku hiire abil</a:t>
            </a:r>
          </a:p>
          <a:p>
            <a:pPr eaLnBrk="1" hangingPunct="1"/>
            <a:r>
              <a:rPr lang="et-EE" sz="2400" smtClean="0">
                <a:solidFill>
                  <a:srgbClr val="000000"/>
                </a:solidFill>
                <a:cs typeface="Arial" pitchFamily="34" charset="0"/>
              </a:rPr>
              <a:t>Plokid jagunevad gruppidesse: </a:t>
            </a:r>
          </a:p>
          <a:p>
            <a:pPr lvl="1" eaLnBrk="1" hangingPunct="1"/>
            <a:r>
              <a:rPr lang="et-EE" sz="2000" b="1" smtClean="0">
                <a:solidFill>
                  <a:srgbClr val="0000FF"/>
                </a:solidFill>
                <a:cs typeface="Arial" pitchFamily="34" charset="0"/>
              </a:rPr>
              <a:t>liikumine</a:t>
            </a:r>
            <a:r>
              <a:rPr lang="et-EE" sz="2000" smtClean="0">
                <a:solidFill>
                  <a:srgbClr val="000000"/>
                </a:solidFill>
                <a:cs typeface="Arial" pitchFamily="34" charset="0"/>
              </a:rPr>
              <a:t>, </a:t>
            </a:r>
            <a:r>
              <a:rPr lang="et-EE" sz="2000" b="1" smtClean="0">
                <a:solidFill>
                  <a:srgbClr val="993366"/>
                </a:solidFill>
                <a:cs typeface="Arial" pitchFamily="34" charset="0"/>
              </a:rPr>
              <a:t>välimus</a:t>
            </a:r>
            <a:r>
              <a:rPr lang="et-EE" sz="2000" smtClean="0">
                <a:solidFill>
                  <a:srgbClr val="000000"/>
                </a:solidFill>
                <a:cs typeface="Arial" pitchFamily="34" charset="0"/>
              </a:rPr>
              <a:t>, </a:t>
            </a:r>
            <a:r>
              <a:rPr lang="et-EE" sz="2000" b="1" smtClean="0">
                <a:solidFill>
                  <a:srgbClr val="FF00FF"/>
                </a:solidFill>
                <a:cs typeface="Arial" pitchFamily="34" charset="0"/>
              </a:rPr>
              <a:t>heli</a:t>
            </a:r>
            <a:r>
              <a:rPr lang="et-EE" sz="2000" smtClean="0">
                <a:solidFill>
                  <a:srgbClr val="000000"/>
                </a:solidFill>
                <a:cs typeface="Arial" pitchFamily="34" charset="0"/>
              </a:rPr>
              <a:t>, </a:t>
            </a:r>
            <a:r>
              <a:rPr lang="et-EE" sz="2000" b="1" smtClean="0">
                <a:solidFill>
                  <a:srgbClr val="FFCC00"/>
                </a:solidFill>
                <a:cs typeface="Arial" pitchFamily="34" charset="0"/>
              </a:rPr>
              <a:t>juhtimine</a:t>
            </a:r>
            <a:r>
              <a:rPr lang="et-EE" sz="2000" smtClean="0">
                <a:solidFill>
                  <a:srgbClr val="000000"/>
                </a:solidFill>
                <a:cs typeface="Arial" pitchFamily="34" charset="0"/>
              </a:rPr>
              <a:t> jms </a:t>
            </a:r>
          </a:p>
          <a:p>
            <a:pPr eaLnBrk="1" hangingPunct="1"/>
            <a:r>
              <a:rPr lang="et-EE" sz="2400" smtClean="0">
                <a:solidFill>
                  <a:srgbClr val="000000"/>
                </a:solidFill>
                <a:cs typeface="Arial" pitchFamily="34" charset="0"/>
              </a:rPr>
              <a:t>Skript on alati kindla </a:t>
            </a:r>
            <a:r>
              <a:rPr lang="et-EE" sz="2400" b="1" smtClean="0">
                <a:solidFill>
                  <a:srgbClr val="000000"/>
                </a:solidFill>
                <a:cs typeface="Arial" pitchFamily="34" charset="0"/>
              </a:rPr>
              <a:t>spraidi</a:t>
            </a:r>
            <a:r>
              <a:rPr lang="et-EE" sz="2400" smtClean="0">
                <a:solidFill>
                  <a:srgbClr val="000000"/>
                </a:solidFill>
                <a:cs typeface="Arial" pitchFamily="34" charset="0"/>
              </a:rPr>
              <a:t> või </a:t>
            </a:r>
            <a:r>
              <a:rPr lang="et-EE" sz="2400" b="1" smtClean="0">
                <a:solidFill>
                  <a:srgbClr val="000000"/>
                </a:solidFill>
                <a:cs typeface="Arial" pitchFamily="34" charset="0"/>
              </a:rPr>
              <a:t>lava</a:t>
            </a:r>
            <a:r>
              <a:rPr lang="et-EE" sz="2400" smtClean="0">
                <a:solidFill>
                  <a:srgbClr val="000000"/>
                </a:solidFill>
                <a:cs typeface="Arial" pitchFamily="34" charset="0"/>
              </a:rPr>
              <a:t> jaoks</a:t>
            </a:r>
          </a:p>
          <a:p>
            <a:pPr eaLnBrk="1" hangingPunct="1"/>
            <a:r>
              <a:rPr lang="et-EE" sz="2400" smtClean="0">
                <a:solidFill>
                  <a:srgbClr val="000000"/>
                </a:solidFill>
                <a:cs typeface="Arial" pitchFamily="34" charset="0"/>
              </a:rPr>
              <a:t>Skript saab pöörduda teiste skriptide poole, saates neile teateid</a:t>
            </a:r>
          </a:p>
          <a:p>
            <a:pPr eaLnBrk="1" hangingPunct="1"/>
            <a:r>
              <a:rPr lang="et-EE" sz="2400" smtClean="0">
                <a:solidFill>
                  <a:srgbClr val="000000"/>
                </a:solidFill>
                <a:cs typeface="Arial" pitchFamily="34" charset="0"/>
              </a:rPr>
              <a:t>Skriptide täitmine võib toimuda ka paralleelselt</a:t>
            </a:r>
            <a:endParaRPr lang="et-EE" sz="2400" smtClean="0"/>
          </a:p>
        </p:txBody>
      </p:sp>
      <p:sp>
        <p:nvSpPr>
          <p:cNvPr id="38917" name="Footer Placeholder 5"/>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t-EE" smtClean="0"/>
              <a:t>Skriptide näited</a:t>
            </a:r>
          </a:p>
        </p:txBody>
      </p:sp>
      <p:sp>
        <p:nvSpPr>
          <p:cNvPr id="39939" name="Slide Number Placeholder 3"/>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4220C94E-3928-4B8E-8420-BEDEC82D5BF4}" type="slidenum">
              <a:rPr lang="et-EE" smtClean="0"/>
              <a:pPr fontAlgn="base">
                <a:spcBef>
                  <a:spcPct val="0"/>
                </a:spcBef>
                <a:spcAft>
                  <a:spcPct val="0"/>
                </a:spcAft>
                <a:defRPr/>
              </a:pPr>
              <a:t>29</a:t>
            </a:fld>
            <a:endParaRPr lang="et-EE" smtClean="0"/>
          </a:p>
        </p:txBody>
      </p:sp>
      <p:sp>
        <p:nvSpPr>
          <p:cNvPr id="39940" name="TextBox 5"/>
          <p:cNvSpPr txBox="1">
            <a:spLocks noChangeArrowheads="1"/>
          </p:cNvSpPr>
          <p:nvPr/>
        </p:nvSpPr>
        <p:spPr bwMode="auto">
          <a:xfrm>
            <a:off x="468313" y="1341438"/>
            <a:ext cx="8207375"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2400">
                <a:latin typeface="Gill Sans MT" pitchFamily="34" charset="0"/>
              </a:rPr>
              <a:t>Antud ristküliku külgede pikkused (a, b). Leida selle pindala (S), ümbermõõt (P) ning pindala ja ümbermõõdu suhe.  </a:t>
            </a:r>
            <a:br>
              <a:rPr lang="et-EE" sz="2400">
                <a:latin typeface="Gill Sans MT" pitchFamily="34" charset="0"/>
              </a:rPr>
            </a:br>
            <a:r>
              <a:rPr lang="et-EE" sz="2400">
                <a:latin typeface="Gill Sans MT" pitchFamily="34" charset="0"/>
              </a:rPr>
              <a:t>Joonistada ka ristkülik.</a:t>
            </a:r>
          </a:p>
        </p:txBody>
      </p:sp>
      <p:pic>
        <p:nvPicPr>
          <p:cNvPr id="39941"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41338" y="2636838"/>
            <a:ext cx="2159000" cy="25923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9942" name="Picture 7"/>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33725" y="2636838"/>
            <a:ext cx="2301875" cy="19446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9943" name="Picture 8"/>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932488" y="2636838"/>
            <a:ext cx="2384425" cy="3671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9944" name="Footer Placeholder 9"/>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t-EE" smtClean="0"/>
              <a:t>Kursuse maht ja sisu</a:t>
            </a:r>
          </a:p>
        </p:txBody>
      </p:sp>
      <p:sp>
        <p:nvSpPr>
          <p:cNvPr id="13315" name="Footer Placeholder 6"/>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13316"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B4C562D2-DCEE-4107-BF2C-7DD4773F521E}" type="slidenum">
              <a:rPr lang="et-EE" smtClean="0"/>
              <a:pPr fontAlgn="base">
                <a:spcBef>
                  <a:spcPct val="0"/>
                </a:spcBef>
                <a:spcAft>
                  <a:spcPct val="0"/>
                </a:spcAft>
                <a:defRPr/>
              </a:pPr>
              <a:t>3</a:t>
            </a:fld>
            <a:endParaRPr lang="et-EE" smtClean="0"/>
          </a:p>
        </p:txBody>
      </p:sp>
      <p:sp>
        <p:nvSpPr>
          <p:cNvPr id="13317" name="Content Placeholder 2"/>
          <p:cNvSpPr>
            <a:spLocks noGrp="1"/>
          </p:cNvSpPr>
          <p:nvPr>
            <p:ph sz="quarter" idx="1"/>
          </p:nvPr>
        </p:nvSpPr>
        <p:spPr>
          <a:xfrm>
            <a:off x="457200" y="1219200"/>
            <a:ext cx="8229600" cy="4937125"/>
          </a:xfrm>
        </p:spPr>
        <p:txBody>
          <a:bodyPr/>
          <a:lstStyle/>
          <a:p>
            <a:pPr eaLnBrk="1" hangingPunct="1"/>
            <a:r>
              <a:rPr lang="et-EE" smtClean="0"/>
              <a:t>Kursuse maht on 35 tundi, </a:t>
            </a:r>
          </a:p>
          <a:p>
            <a:pPr eaLnBrk="1" hangingPunct="1"/>
            <a:r>
              <a:rPr lang="et-EE" smtClean="0"/>
              <a:t>Ülesannete lahendamisel käsitletakse kogu kursuse jooksul rakenduste loomise meetodeid, vahendeid ja põhifaase:</a:t>
            </a:r>
          </a:p>
          <a:p>
            <a:pPr lvl="1" eaLnBrk="1" hangingPunct="1"/>
            <a:r>
              <a:rPr lang="et-EE" smtClean="0"/>
              <a:t>ülesande püstitus</a:t>
            </a:r>
          </a:p>
          <a:p>
            <a:pPr lvl="1" eaLnBrk="1" hangingPunct="1"/>
            <a:r>
              <a:rPr lang="et-EE" smtClean="0"/>
              <a:t>analüüs</a:t>
            </a:r>
          </a:p>
          <a:p>
            <a:pPr lvl="1" eaLnBrk="1" hangingPunct="1"/>
            <a:r>
              <a:rPr lang="et-EE" smtClean="0"/>
              <a:t>disain ja programmeerimine</a:t>
            </a:r>
          </a:p>
          <a:p>
            <a:pPr eaLnBrk="1" hangingPunct="1"/>
            <a:r>
              <a:rPr lang="et-EE" smtClean="0"/>
              <a:t>Vaadeldakse modelleerimist ja algoritmimist</a:t>
            </a:r>
          </a:p>
          <a:p>
            <a:pPr eaLnBrk="1" hangingPunct="1"/>
            <a:r>
              <a:rPr lang="et-EE" smtClean="0"/>
              <a:t>Programmeerimise osa jaguneb </a:t>
            </a:r>
            <a:r>
              <a:rPr lang="et-EE" b="1" smtClean="0"/>
              <a:t>põhi- ja lisamooduliks</a:t>
            </a:r>
            <a:endParaRPr lang="et-EE" smtClean="0"/>
          </a:p>
          <a:p>
            <a:pPr eaLnBrk="1" hangingPunct="1"/>
            <a:endParaRPr lang="et-EE"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t-EE" smtClean="0"/>
              <a:t>Sündmused</a:t>
            </a:r>
          </a:p>
        </p:txBody>
      </p:sp>
      <p:sp>
        <p:nvSpPr>
          <p:cNvPr id="40963" name="Slide Number Placeholder 3"/>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A7ABEAD1-E4B4-4B5A-AA73-2BF5FBAB6185}" type="slidenum">
              <a:rPr lang="et-EE" smtClean="0"/>
              <a:pPr fontAlgn="base">
                <a:spcBef>
                  <a:spcPct val="0"/>
                </a:spcBef>
                <a:spcAft>
                  <a:spcPct val="0"/>
                </a:spcAft>
                <a:defRPr/>
              </a:pPr>
              <a:t>30</a:t>
            </a:fld>
            <a:endParaRPr lang="et-EE" smtClean="0"/>
          </a:p>
        </p:txBody>
      </p:sp>
      <p:sp>
        <p:nvSpPr>
          <p:cNvPr id="40964" name="Text Box 119"/>
          <p:cNvSpPr txBox="1">
            <a:spLocks noChangeArrowheads="1"/>
          </p:cNvSpPr>
          <p:nvPr/>
        </p:nvSpPr>
        <p:spPr bwMode="auto">
          <a:xfrm>
            <a:off x="395288" y="1268413"/>
            <a:ext cx="8208962" cy="1800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6576" tIns="27432"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t-EE" sz="2400">
                <a:solidFill>
                  <a:srgbClr val="000000"/>
                </a:solidFill>
                <a:latin typeface="Gill Sans MT" pitchFamily="34" charset="0"/>
                <a:cs typeface="Arial" pitchFamily="34" charset="0"/>
              </a:rPr>
              <a:t>Võimalik on määrata, et objekt (sprait, skript, lava), reageerides teatud sündmusele, täidab etteantud tegevused. </a:t>
            </a:r>
          </a:p>
          <a:p>
            <a:pPr eaLnBrk="1" hangingPunct="1"/>
            <a:r>
              <a:rPr lang="et-EE" sz="2400">
                <a:solidFill>
                  <a:srgbClr val="000000"/>
                </a:solidFill>
                <a:latin typeface="Gill Sans MT" pitchFamily="34" charset="0"/>
                <a:cs typeface="Arial" pitchFamily="34" charset="0"/>
              </a:rPr>
              <a:t>Sündmusteks võivad olla näiteks hiireklõps spraidil või laval, vajutus teatud klahvile, teade teiselt spraidilt jms.</a:t>
            </a:r>
          </a:p>
        </p:txBody>
      </p:sp>
      <p:pic>
        <p:nvPicPr>
          <p:cNvPr id="40965" name="Picture 5" descr="Klop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1188" y="3213100"/>
            <a:ext cx="2166937" cy="2627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0966" name="Picture 6" descr="Nooleklahvid"/>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563938" y="3213100"/>
            <a:ext cx="3168650" cy="2265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0967" name="Footer Placeholder 7"/>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t-EE" smtClean="0"/>
              <a:t>Projektid</a:t>
            </a:r>
          </a:p>
        </p:txBody>
      </p:sp>
      <p:sp>
        <p:nvSpPr>
          <p:cNvPr id="41987" name="Footer Placeholder 5"/>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41988" name="Slide Number Placeholder 4"/>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ABC28745-0F12-4E27-8885-1FBA478FDBA4}" type="slidenum">
              <a:rPr lang="et-EE" smtClean="0"/>
              <a:pPr fontAlgn="base">
                <a:spcBef>
                  <a:spcPct val="0"/>
                </a:spcBef>
                <a:spcAft>
                  <a:spcPct val="0"/>
                </a:spcAft>
                <a:defRPr/>
              </a:pPr>
              <a:t>31</a:t>
            </a:fld>
            <a:endParaRPr lang="et-EE" smtClean="0"/>
          </a:p>
        </p:txBody>
      </p:sp>
      <p:sp>
        <p:nvSpPr>
          <p:cNvPr id="41989" name="Content Placeholder 2"/>
          <p:cNvSpPr>
            <a:spLocks noGrp="1"/>
          </p:cNvSpPr>
          <p:nvPr>
            <p:ph sz="quarter" idx="1"/>
          </p:nvPr>
        </p:nvSpPr>
        <p:spPr>
          <a:xfrm>
            <a:off x="457200" y="1219200"/>
            <a:ext cx="8229600" cy="4937125"/>
          </a:xfrm>
        </p:spPr>
        <p:txBody>
          <a:bodyPr/>
          <a:lstStyle/>
          <a:p>
            <a:pPr eaLnBrk="1" hangingPunct="1"/>
            <a:r>
              <a:rPr lang="et-EE" sz="2800" smtClean="0">
                <a:solidFill>
                  <a:srgbClr val="000000"/>
                </a:solidFill>
                <a:cs typeface="Arial" pitchFamily="34" charset="0"/>
              </a:rPr>
              <a:t>Scratch’i rakendusi nimetatakse projektideks</a:t>
            </a:r>
          </a:p>
          <a:p>
            <a:pPr eaLnBrk="1" hangingPunct="1"/>
            <a:r>
              <a:rPr lang="et-EE" sz="2800" smtClean="0">
                <a:solidFill>
                  <a:srgbClr val="000000"/>
                </a:solidFill>
                <a:cs typeface="Arial" pitchFamily="34" charset="0"/>
              </a:rPr>
              <a:t>Projekti põhikomponentideks on</a:t>
            </a:r>
          </a:p>
          <a:p>
            <a:pPr lvl="1" eaLnBrk="1" hangingPunct="1"/>
            <a:r>
              <a:rPr lang="et-EE" sz="2400" smtClean="0">
                <a:solidFill>
                  <a:srgbClr val="000000"/>
                </a:solidFill>
                <a:cs typeface="Arial" pitchFamily="34" charset="0"/>
              </a:rPr>
              <a:t>lava (koos taustadega) </a:t>
            </a:r>
          </a:p>
          <a:p>
            <a:pPr lvl="1" eaLnBrk="1" hangingPunct="1"/>
            <a:r>
              <a:rPr lang="et-EE" sz="2400" smtClean="0">
                <a:solidFill>
                  <a:srgbClr val="000000"/>
                </a:solidFill>
                <a:cs typeface="Arial" pitchFamily="34" charset="0"/>
              </a:rPr>
              <a:t>spraidid</a:t>
            </a:r>
          </a:p>
          <a:p>
            <a:pPr lvl="1" eaLnBrk="1" hangingPunct="1"/>
            <a:r>
              <a:rPr lang="et-EE" sz="2400" smtClean="0">
                <a:solidFill>
                  <a:srgbClr val="000000"/>
                </a:solidFill>
                <a:cs typeface="Arial" pitchFamily="34" charset="0"/>
              </a:rPr>
              <a:t>skriptid</a:t>
            </a:r>
          </a:p>
          <a:p>
            <a:pPr eaLnBrk="1" hangingPunct="1"/>
            <a:r>
              <a:rPr lang="et-EE" sz="2800" smtClean="0">
                <a:solidFill>
                  <a:srgbClr val="000000"/>
                </a:solidFill>
                <a:cs typeface="Arial" pitchFamily="34" charset="0"/>
              </a:rPr>
              <a:t>Kogu projekt salvestataks ühes failis tüübiga </a:t>
            </a:r>
            <a:r>
              <a:rPr lang="et-EE" sz="2800" b="1" smtClean="0">
                <a:solidFill>
                  <a:srgbClr val="000000"/>
                </a:solidFill>
                <a:cs typeface="Arial" pitchFamily="34" charset="0"/>
              </a:rPr>
              <a:t>.sb</a:t>
            </a:r>
            <a:endParaRPr lang="et-EE" sz="2800" smtClean="0">
              <a:solidFill>
                <a:srgbClr val="000000"/>
              </a:solidFill>
              <a:cs typeface="Arial" pitchFamily="34" charset="0"/>
            </a:endParaRPr>
          </a:p>
          <a:p>
            <a:pPr eaLnBrk="1" hangingPunct="1"/>
            <a:r>
              <a:rPr lang="et-EE" sz="2800" smtClean="0">
                <a:solidFill>
                  <a:srgbClr val="000000"/>
                </a:solidFill>
                <a:cs typeface="Arial" pitchFamily="34" charset="0"/>
              </a:rPr>
              <a:t>Projekti saab täita otse Scratch’i kasutajaliideses, valides kolme erineva suurusega lava vahel</a:t>
            </a:r>
          </a:p>
          <a:p>
            <a:pPr eaLnBrk="1" hangingPunct="1"/>
            <a:r>
              <a:rPr lang="et-EE" sz="2800" smtClean="0">
                <a:solidFill>
                  <a:srgbClr val="000000"/>
                </a:solidFill>
                <a:cs typeface="Arial" pitchFamily="34" charset="0"/>
              </a:rPr>
              <a:t>Projekti võib manustada </a:t>
            </a:r>
            <a:r>
              <a:rPr lang="et-EE" sz="2800" b="1" smtClean="0">
                <a:solidFill>
                  <a:srgbClr val="000000"/>
                </a:solidFill>
                <a:cs typeface="Arial" pitchFamily="34" charset="0"/>
              </a:rPr>
              <a:t>appletina</a:t>
            </a:r>
            <a:r>
              <a:rPr lang="et-EE" sz="2800" smtClean="0">
                <a:solidFill>
                  <a:srgbClr val="000000"/>
                </a:solidFill>
                <a:cs typeface="Arial" pitchFamily="34" charset="0"/>
              </a:rPr>
              <a:t> veebidokumenti</a:t>
            </a:r>
          </a:p>
          <a:p>
            <a:pPr eaLnBrk="1" hangingPunct="1"/>
            <a:endParaRPr lang="et-EE" sz="28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t-EE" smtClean="0"/>
              <a:t>Scratchi projekti skeem </a:t>
            </a:r>
            <a:br>
              <a:rPr lang="et-EE" smtClean="0"/>
            </a:br>
            <a:r>
              <a:rPr lang="et-EE" sz="2400" smtClean="0"/>
              <a:t>(seosed objektide vahel)</a:t>
            </a:r>
            <a:endParaRPr lang="et-EE" smtClean="0"/>
          </a:p>
        </p:txBody>
      </p:sp>
      <p:sp>
        <p:nvSpPr>
          <p:cNvPr id="43011" name="Slide Number Placeholder 3"/>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9C17AF7E-D3A0-42E3-953E-7BB329458E0B}" type="slidenum">
              <a:rPr lang="et-EE" smtClean="0"/>
              <a:pPr fontAlgn="base">
                <a:spcBef>
                  <a:spcPct val="0"/>
                </a:spcBef>
                <a:spcAft>
                  <a:spcPct val="0"/>
                </a:spcAft>
                <a:defRPr/>
              </a:pPr>
              <a:t>32</a:t>
            </a:fld>
            <a:endParaRPr lang="et-EE" smtClean="0"/>
          </a:p>
        </p:txBody>
      </p:sp>
      <p:grpSp>
        <p:nvGrpSpPr>
          <p:cNvPr id="43012" name="Group 5"/>
          <p:cNvGrpSpPr>
            <a:grpSpLocks/>
          </p:cNvGrpSpPr>
          <p:nvPr/>
        </p:nvGrpSpPr>
        <p:grpSpPr bwMode="auto">
          <a:xfrm>
            <a:off x="900113" y="1412875"/>
            <a:ext cx="7458075" cy="4429125"/>
            <a:chOff x="0" y="0"/>
            <a:chExt cx="409" cy="227"/>
          </a:xfrm>
        </p:grpSpPr>
        <p:sp>
          <p:nvSpPr>
            <p:cNvPr id="43014" name="Text Box 127"/>
            <p:cNvSpPr txBox="1">
              <a:spLocks noChangeArrowheads="1"/>
            </p:cNvSpPr>
            <p:nvPr/>
          </p:nvSpPr>
          <p:spPr bwMode="auto">
            <a:xfrm>
              <a:off x="143" y="8"/>
              <a:ext cx="103" cy="31"/>
            </a:xfrm>
            <a:prstGeom prst="rect">
              <a:avLst/>
            </a:prstGeom>
            <a:solidFill>
              <a:srgbClr val="99CCFF"/>
            </a:solidFill>
            <a:ln w="9525">
              <a:solidFill>
                <a:srgbClr val="000000"/>
              </a:solidFill>
              <a:miter lim="800000"/>
              <a:headEnd/>
              <a:tailEnd/>
            </a:ln>
          </p:spPr>
          <p:txBody>
            <a:bodyPr lIns="36576" tIns="27432" rIns="0" bIns="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000000"/>
                  </a:solidFill>
                  <a:cs typeface="Arial" pitchFamily="34" charset="0"/>
                </a:rPr>
                <a:t>  Projekt</a:t>
              </a:r>
            </a:p>
          </p:txBody>
        </p:sp>
        <p:sp>
          <p:nvSpPr>
            <p:cNvPr id="43015" name="Text Box 135"/>
            <p:cNvSpPr txBox="1">
              <a:spLocks noChangeArrowheads="1"/>
            </p:cNvSpPr>
            <p:nvPr/>
          </p:nvSpPr>
          <p:spPr bwMode="auto">
            <a:xfrm>
              <a:off x="147" y="69"/>
              <a:ext cx="96" cy="31"/>
            </a:xfrm>
            <a:prstGeom prst="rect">
              <a:avLst/>
            </a:prstGeom>
            <a:solidFill>
              <a:srgbClr val="99CCFF"/>
            </a:solidFill>
            <a:ln w="9525">
              <a:solidFill>
                <a:srgbClr val="000000"/>
              </a:solidFill>
              <a:miter lim="800000"/>
              <a:headEnd/>
              <a:tailEnd/>
            </a:ln>
          </p:spPr>
          <p:txBody>
            <a:bodyPr lIns="36576" tIns="27432" rIns="0" bIns="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000000"/>
                  </a:solidFill>
                  <a:cs typeface="Arial" pitchFamily="34" charset="0"/>
                </a:rPr>
                <a:t>  Lava</a:t>
              </a:r>
            </a:p>
          </p:txBody>
        </p:sp>
        <p:sp>
          <p:nvSpPr>
            <p:cNvPr id="43016" name="Text Box 136"/>
            <p:cNvSpPr txBox="1">
              <a:spLocks noChangeArrowheads="1"/>
            </p:cNvSpPr>
            <p:nvPr/>
          </p:nvSpPr>
          <p:spPr bwMode="auto">
            <a:xfrm>
              <a:off x="148" y="127"/>
              <a:ext cx="96" cy="31"/>
            </a:xfrm>
            <a:prstGeom prst="rect">
              <a:avLst/>
            </a:prstGeom>
            <a:solidFill>
              <a:srgbClr val="99CCFF"/>
            </a:solidFill>
            <a:ln w="9525">
              <a:solidFill>
                <a:srgbClr val="000000"/>
              </a:solidFill>
              <a:miter lim="800000"/>
              <a:headEnd/>
              <a:tailEnd/>
            </a:ln>
          </p:spPr>
          <p:txBody>
            <a:bodyPr lIns="36576" tIns="27432" rIns="0" bIns="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000000"/>
                  </a:solidFill>
                  <a:cs typeface="Arial" pitchFamily="34" charset="0"/>
                </a:rPr>
                <a:t>  </a:t>
              </a:r>
              <a:r>
                <a:rPr lang="en-US" sz="2000" b="1">
                  <a:solidFill>
                    <a:srgbClr val="0000FF"/>
                  </a:solidFill>
                  <a:cs typeface="Arial" pitchFamily="34" charset="0"/>
                </a:rPr>
                <a:t>Sprait</a:t>
              </a:r>
            </a:p>
          </p:txBody>
        </p:sp>
        <p:sp>
          <p:nvSpPr>
            <p:cNvPr id="43017" name="Text Box 146"/>
            <p:cNvSpPr txBox="1">
              <a:spLocks noChangeArrowheads="1"/>
            </p:cNvSpPr>
            <p:nvPr/>
          </p:nvSpPr>
          <p:spPr bwMode="auto">
            <a:xfrm>
              <a:off x="15" y="75"/>
              <a:ext cx="24" cy="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288" tIns="2286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a:solidFill>
                    <a:srgbClr val="000000"/>
                  </a:solidFill>
                  <a:cs typeface="Arial" pitchFamily="34" charset="0"/>
                </a:rPr>
                <a:t>0..*</a:t>
              </a:r>
            </a:p>
          </p:txBody>
        </p:sp>
        <p:sp>
          <p:nvSpPr>
            <p:cNvPr id="43018" name="Text Box 150"/>
            <p:cNvSpPr txBox="1">
              <a:spLocks noChangeArrowheads="1"/>
            </p:cNvSpPr>
            <p:nvPr/>
          </p:nvSpPr>
          <p:spPr bwMode="auto">
            <a:xfrm>
              <a:off x="202" y="48"/>
              <a:ext cx="13" cy="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8288" tIns="2286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a:solidFill>
                    <a:srgbClr val="000000"/>
                  </a:solidFill>
                  <a:cs typeface="Arial" pitchFamily="34" charset="0"/>
                </a:rPr>
                <a:t>1</a:t>
              </a:r>
            </a:p>
          </p:txBody>
        </p:sp>
        <p:sp>
          <p:nvSpPr>
            <p:cNvPr id="43019" name="Text Box 153"/>
            <p:cNvSpPr txBox="1">
              <a:spLocks noChangeArrowheads="1"/>
            </p:cNvSpPr>
            <p:nvPr/>
          </p:nvSpPr>
          <p:spPr bwMode="auto">
            <a:xfrm>
              <a:off x="306" y="29"/>
              <a:ext cx="96" cy="31"/>
            </a:xfrm>
            <a:prstGeom prst="rect">
              <a:avLst/>
            </a:prstGeom>
            <a:solidFill>
              <a:srgbClr val="99CCFF"/>
            </a:solidFill>
            <a:ln w="9525">
              <a:solidFill>
                <a:srgbClr val="000000"/>
              </a:solidFill>
              <a:miter lim="800000"/>
              <a:headEnd/>
              <a:tailEnd/>
            </a:ln>
          </p:spPr>
          <p:txBody>
            <a:bodyPr lIns="36576" tIns="27432" rIns="0" bIns="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000000"/>
                  </a:solidFill>
                  <a:cs typeface="Arial" pitchFamily="34" charset="0"/>
                </a:rPr>
                <a:t> Taust</a:t>
              </a:r>
            </a:p>
          </p:txBody>
        </p:sp>
        <p:sp>
          <p:nvSpPr>
            <p:cNvPr id="43020" name="Text Box 157"/>
            <p:cNvSpPr txBox="1">
              <a:spLocks noChangeArrowheads="1"/>
            </p:cNvSpPr>
            <p:nvPr/>
          </p:nvSpPr>
          <p:spPr bwMode="auto">
            <a:xfrm>
              <a:off x="141" y="196"/>
              <a:ext cx="110" cy="31"/>
            </a:xfrm>
            <a:prstGeom prst="rect">
              <a:avLst/>
            </a:prstGeom>
            <a:solidFill>
              <a:srgbClr val="99CCFF"/>
            </a:solidFill>
            <a:ln w="9525">
              <a:solidFill>
                <a:srgbClr val="000000"/>
              </a:solidFill>
              <a:miter lim="800000"/>
              <a:headEnd/>
              <a:tailEnd/>
            </a:ln>
          </p:spPr>
          <p:txBody>
            <a:bodyPr lIns="36576" tIns="27432" rIns="0" bIns="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000000"/>
                  </a:solidFill>
                  <a:cs typeface="Arial" pitchFamily="34" charset="0"/>
                </a:rPr>
                <a:t>  </a:t>
              </a:r>
              <a:r>
                <a:rPr lang="en-US" sz="2000" b="1">
                  <a:solidFill>
                    <a:srgbClr val="0000FF"/>
                  </a:solidFill>
                  <a:cs typeface="Arial" pitchFamily="34" charset="0"/>
                </a:rPr>
                <a:t>Kostüüm</a:t>
              </a:r>
            </a:p>
          </p:txBody>
        </p:sp>
        <p:cxnSp>
          <p:nvCxnSpPr>
            <p:cNvPr id="43021" name="AutoShape 138"/>
            <p:cNvCxnSpPr>
              <a:cxnSpLocks noChangeShapeType="1"/>
              <a:stCxn id="43014" idx="2"/>
              <a:endCxn id="43015" idx="0"/>
            </p:cNvCxnSpPr>
            <p:nvPr/>
          </p:nvCxnSpPr>
          <p:spPr bwMode="auto">
            <a:xfrm>
              <a:off x="195" y="39"/>
              <a:ext cx="0" cy="30"/>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43022" name="AutoShape 140"/>
            <p:cNvCxnSpPr>
              <a:cxnSpLocks noChangeShapeType="1"/>
              <a:stCxn id="43015" idx="2"/>
              <a:endCxn id="43016" idx="0"/>
            </p:cNvCxnSpPr>
            <p:nvPr/>
          </p:nvCxnSpPr>
          <p:spPr bwMode="auto">
            <a:xfrm>
              <a:off x="195" y="100"/>
              <a:ext cx="1" cy="27"/>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sp>
          <p:nvSpPr>
            <p:cNvPr id="43023" name="Text Box 138"/>
            <p:cNvSpPr txBox="1">
              <a:spLocks noChangeArrowheads="1"/>
            </p:cNvSpPr>
            <p:nvPr/>
          </p:nvSpPr>
          <p:spPr bwMode="auto">
            <a:xfrm>
              <a:off x="279" y="196"/>
              <a:ext cx="96" cy="31"/>
            </a:xfrm>
            <a:prstGeom prst="rect">
              <a:avLst/>
            </a:prstGeom>
            <a:solidFill>
              <a:srgbClr val="99CCFF"/>
            </a:solidFill>
            <a:ln w="9525">
              <a:solidFill>
                <a:srgbClr val="000000"/>
              </a:solidFill>
              <a:miter lim="800000"/>
              <a:headEnd/>
              <a:tailEnd/>
            </a:ln>
          </p:spPr>
          <p:txBody>
            <a:bodyPr lIns="36576" tIns="27432" rIns="0" bIns="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3366FF"/>
                  </a:solidFill>
                  <a:cs typeface="Arial" pitchFamily="34" charset="0"/>
                </a:rPr>
                <a:t>Pliiats</a:t>
              </a:r>
            </a:p>
          </p:txBody>
        </p:sp>
        <p:sp>
          <p:nvSpPr>
            <p:cNvPr id="43024" name="Text Box 138"/>
            <p:cNvSpPr txBox="1">
              <a:spLocks noChangeArrowheads="1"/>
            </p:cNvSpPr>
            <p:nvPr/>
          </p:nvSpPr>
          <p:spPr bwMode="auto">
            <a:xfrm>
              <a:off x="313" y="99"/>
              <a:ext cx="96" cy="31"/>
            </a:xfrm>
            <a:prstGeom prst="rect">
              <a:avLst/>
            </a:prstGeom>
            <a:solidFill>
              <a:srgbClr val="99CCFF"/>
            </a:solidFill>
            <a:ln w="9525">
              <a:solidFill>
                <a:srgbClr val="000000"/>
              </a:solidFill>
              <a:miter lim="800000"/>
              <a:headEnd/>
              <a:tailEnd/>
            </a:ln>
          </p:spPr>
          <p:txBody>
            <a:bodyPr lIns="36576" tIns="27432" rIns="0" bIns="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3366FF"/>
                  </a:solidFill>
                  <a:cs typeface="Arial" pitchFamily="34" charset="0"/>
                </a:rPr>
                <a:t>Heliklipp</a:t>
              </a:r>
            </a:p>
          </p:txBody>
        </p:sp>
        <p:sp>
          <p:nvSpPr>
            <p:cNvPr id="43025" name="Text Box 137"/>
            <p:cNvSpPr txBox="1">
              <a:spLocks noChangeArrowheads="1"/>
            </p:cNvSpPr>
            <p:nvPr/>
          </p:nvSpPr>
          <p:spPr bwMode="auto">
            <a:xfrm>
              <a:off x="3" y="98"/>
              <a:ext cx="83" cy="31"/>
            </a:xfrm>
            <a:prstGeom prst="rect">
              <a:avLst/>
            </a:prstGeom>
            <a:solidFill>
              <a:srgbClr val="99CCFF"/>
            </a:solidFill>
            <a:ln w="9525">
              <a:solidFill>
                <a:srgbClr val="000000"/>
              </a:solidFill>
              <a:miter lim="800000"/>
              <a:headEnd/>
              <a:tailEnd/>
            </a:ln>
          </p:spPr>
          <p:txBody>
            <a:bodyPr lIns="36576" tIns="27432" rIns="0" bIns="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000000"/>
                  </a:solidFill>
                  <a:cs typeface="Arial" pitchFamily="34" charset="0"/>
                </a:rPr>
                <a:t>  </a:t>
              </a:r>
              <a:r>
                <a:rPr lang="en-US" sz="2000" b="1">
                  <a:solidFill>
                    <a:srgbClr val="FF0000"/>
                  </a:solidFill>
                  <a:cs typeface="Arial" pitchFamily="34" charset="0"/>
                </a:rPr>
                <a:t>Skript</a:t>
              </a:r>
            </a:p>
          </p:txBody>
        </p:sp>
        <p:sp>
          <p:nvSpPr>
            <p:cNvPr id="43026" name="Text Box 138"/>
            <p:cNvSpPr txBox="1">
              <a:spLocks noChangeArrowheads="1"/>
            </p:cNvSpPr>
            <p:nvPr/>
          </p:nvSpPr>
          <p:spPr bwMode="auto">
            <a:xfrm>
              <a:off x="0" y="9"/>
              <a:ext cx="96" cy="31"/>
            </a:xfrm>
            <a:prstGeom prst="rect">
              <a:avLst/>
            </a:prstGeom>
            <a:solidFill>
              <a:srgbClr val="99CCFF"/>
            </a:solidFill>
            <a:ln w="9525">
              <a:solidFill>
                <a:srgbClr val="000000"/>
              </a:solidFill>
              <a:miter lim="800000"/>
              <a:headEnd/>
              <a:tailEnd/>
            </a:ln>
          </p:spPr>
          <p:txBody>
            <a:bodyPr lIns="36576" tIns="27432" rIns="0" bIns="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3366FF"/>
                  </a:solidFill>
                  <a:cs typeface="Arial" pitchFamily="34" charset="0"/>
                </a:rPr>
                <a:t>Muutuja</a:t>
              </a:r>
            </a:p>
          </p:txBody>
        </p:sp>
        <p:sp>
          <p:nvSpPr>
            <p:cNvPr id="43027" name="Text Box 138"/>
            <p:cNvSpPr txBox="1">
              <a:spLocks noChangeArrowheads="1"/>
            </p:cNvSpPr>
            <p:nvPr/>
          </p:nvSpPr>
          <p:spPr bwMode="auto">
            <a:xfrm>
              <a:off x="13" y="196"/>
              <a:ext cx="96" cy="31"/>
            </a:xfrm>
            <a:prstGeom prst="rect">
              <a:avLst/>
            </a:prstGeom>
            <a:solidFill>
              <a:srgbClr val="99CCFF"/>
            </a:solidFill>
            <a:ln w="9525">
              <a:solidFill>
                <a:srgbClr val="000000"/>
              </a:solidFill>
              <a:miter lim="800000"/>
              <a:headEnd/>
              <a:tailEnd/>
            </a:ln>
          </p:spPr>
          <p:txBody>
            <a:bodyPr lIns="36576" tIns="27432" rIns="0" bIns="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3366FF"/>
                  </a:solidFill>
                  <a:cs typeface="Arial" pitchFamily="34" charset="0"/>
                </a:rPr>
                <a:t>Muutuja</a:t>
              </a:r>
            </a:p>
          </p:txBody>
        </p:sp>
        <p:cxnSp>
          <p:nvCxnSpPr>
            <p:cNvPr id="43028" name="AutoShape 153"/>
            <p:cNvCxnSpPr>
              <a:cxnSpLocks noChangeShapeType="1"/>
              <a:stCxn id="43026" idx="3"/>
              <a:endCxn id="43014" idx="1"/>
            </p:cNvCxnSpPr>
            <p:nvPr/>
          </p:nvCxnSpPr>
          <p:spPr bwMode="auto">
            <a:xfrm flipV="1">
              <a:off x="96" y="24"/>
              <a:ext cx="47" cy="1"/>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43029" name="AutoShape 154"/>
            <p:cNvCxnSpPr>
              <a:cxnSpLocks noChangeShapeType="1"/>
            </p:cNvCxnSpPr>
            <p:nvPr/>
          </p:nvCxnSpPr>
          <p:spPr bwMode="auto">
            <a:xfrm rot="10800000" flipV="1">
              <a:off x="47" y="86"/>
              <a:ext cx="102" cy="13"/>
            </a:xfrm>
            <a:prstGeom prst="bentConnector2">
              <a:avLst/>
            </a:prstGeom>
            <a:noFill/>
            <a:ln w="9525">
              <a:solidFill>
                <a:srgbClr val="000000"/>
              </a:solidFill>
              <a:miter lim="800000"/>
              <a:headEnd/>
              <a:tailEnd/>
            </a:ln>
            <a:extLst>
              <a:ext uri="{909E8E84-426E-40DD-AFC4-6F175D3DCCD1}">
                <a14:hiddenFill xmlns:a14="http://schemas.microsoft.com/office/drawing/2010/main" xmlns="">
                  <a:noFill/>
                </a14:hiddenFill>
              </a:ext>
            </a:extLst>
          </p:spPr>
        </p:cxnSp>
        <p:cxnSp>
          <p:nvCxnSpPr>
            <p:cNvPr id="43030" name="AutoShape 156"/>
            <p:cNvCxnSpPr>
              <a:cxnSpLocks noChangeShapeType="1"/>
              <a:stCxn id="43015" idx="3"/>
              <a:endCxn id="43019" idx="1"/>
            </p:cNvCxnSpPr>
            <p:nvPr/>
          </p:nvCxnSpPr>
          <p:spPr bwMode="auto">
            <a:xfrm flipV="1">
              <a:off x="243" y="45"/>
              <a:ext cx="63" cy="40"/>
            </a:xfrm>
            <a:prstGeom prst="bentConnector3">
              <a:avLst>
                <a:gd name="adj1" fmla="val 49208"/>
              </a:avLst>
            </a:prstGeom>
            <a:noFill/>
            <a:ln w="9525">
              <a:solidFill>
                <a:srgbClr val="000000"/>
              </a:solidFill>
              <a:miter lim="800000"/>
              <a:headEnd/>
              <a:tailEnd/>
            </a:ln>
            <a:extLst>
              <a:ext uri="{909E8E84-426E-40DD-AFC4-6F175D3DCCD1}">
                <a14:hiddenFill xmlns:a14="http://schemas.microsoft.com/office/drawing/2010/main" xmlns="">
                  <a:noFill/>
                </a14:hiddenFill>
              </a:ext>
            </a:extLst>
          </p:spPr>
        </p:cxnSp>
        <p:cxnSp>
          <p:nvCxnSpPr>
            <p:cNvPr id="43031" name="AutoShape 157"/>
            <p:cNvCxnSpPr>
              <a:cxnSpLocks noChangeShapeType="1"/>
              <a:stCxn id="43025" idx="2"/>
              <a:endCxn id="43016" idx="1"/>
            </p:cNvCxnSpPr>
            <p:nvPr/>
          </p:nvCxnSpPr>
          <p:spPr bwMode="auto">
            <a:xfrm rot="16200000" flipH="1">
              <a:off x="90" y="84"/>
              <a:ext cx="14" cy="103"/>
            </a:xfrm>
            <a:prstGeom prst="bentConnector2">
              <a:avLst/>
            </a:prstGeom>
            <a:noFill/>
            <a:ln w="9525">
              <a:solidFill>
                <a:srgbClr val="000000"/>
              </a:solidFill>
              <a:miter lim="800000"/>
              <a:headEnd/>
              <a:tailEnd/>
            </a:ln>
            <a:extLst>
              <a:ext uri="{909E8E84-426E-40DD-AFC4-6F175D3DCCD1}">
                <a14:hiddenFill xmlns:a14="http://schemas.microsoft.com/office/drawing/2010/main" xmlns="">
                  <a:noFill/>
                </a14:hiddenFill>
              </a:ext>
            </a:extLst>
          </p:spPr>
        </p:cxnSp>
        <p:sp>
          <p:nvSpPr>
            <p:cNvPr id="43032" name="Text Box 146"/>
            <p:cNvSpPr txBox="1">
              <a:spLocks noChangeArrowheads="1"/>
            </p:cNvSpPr>
            <p:nvPr/>
          </p:nvSpPr>
          <p:spPr bwMode="auto">
            <a:xfrm>
              <a:off x="16" y="130"/>
              <a:ext cx="24" cy="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288" tIns="2286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a:solidFill>
                    <a:srgbClr val="000000"/>
                  </a:solidFill>
                  <a:cs typeface="Arial" pitchFamily="34" charset="0"/>
                </a:rPr>
                <a:t>0..*</a:t>
              </a:r>
            </a:p>
          </p:txBody>
        </p:sp>
        <p:cxnSp>
          <p:nvCxnSpPr>
            <p:cNvPr id="43033" name="AutoShape 159"/>
            <p:cNvCxnSpPr>
              <a:cxnSpLocks noChangeShapeType="1"/>
              <a:stCxn id="43016" idx="2"/>
              <a:endCxn id="43020" idx="0"/>
            </p:cNvCxnSpPr>
            <p:nvPr/>
          </p:nvCxnSpPr>
          <p:spPr bwMode="auto">
            <a:xfrm rot="5400000">
              <a:off x="177" y="177"/>
              <a:ext cx="38" cy="0"/>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sp>
          <p:nvSpPr>
            <p:cNvPr id="43034" name="Text Box 155"/>
            <p:cNvSpPr txBox="1">
              <a:spLocks noChangeArrowheads="1"/>
            </p:cNvSpPr>
            <p:nvPr/>
          </p:nvSpPr>
          <p:spPr bwMode="auto">
            <a:xfrm>
              <a:off x="277" y="23"/>
              <a:ext cx="33" cy="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8288" tIns="2286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a:solidFill>
                    <a:srgbClr val="000000"/>
                  </a:solidFill>
                  <a:cs typeface="Arial" pitchFamily="34" charset="0"/>
                </a:rPr>
                <a:t>1..*</a:t>
              </a:r>
            </a:p>
          </p:txBody>
        </p:sp>
        <p:cxnSp>
          <p:nvCxnSpPr>
            <p:cNvPr id="43035" name="AutoShape 161"/>
            <p:cNvCxnSpPr>
              <a:cxnSpLocks noChangeShapeType="1"/>
              <a:stCxn id="43015" idx="3"/>
              <a:endCxn id="43024" idx="0"/>
            </p:cNvCxnSpPr>
            <p:nvPr/>
          </p:nvCxnSpPr>
          <p:spPr bwMode="auto">
            <a:xfrm>
              <a:off x="243" y="85"/>
              <a:ext cx="118" cy="14"/>
            </a:xfrm>
            <a:prstGeom prst="bentConnector2">
              <a:avLst/>
            </a:prstGeom>
            <a:noFill/>
            <a:ln w="9525">
              <a:solidFill>
                <a:srgbClr val="000000"/>
              </a:solidFill>
              <a:miter lim="800000"/>
              <a:headEnd/>
              <a:tailEnd/>
            </a:ln>
            <a:extLst>
              <a:ext uri="{909E8E84-426E-40DD-AFC4-6F175D3DCCD1}">
                <a14:hiddenFill xmlns:a14="http://schemas.microsoft.com/office/drawing/2010/main" xmlns="">
                  <a:noFill/>
                </a14:hiddenFill>
              </a:ext>
            </a:extLst>
          </p:spPr>
        </p:cxnSp>
        <p:cxnSp>
          <p:nvCxnSpPr>
            <p:cNvPr id="43036" name="AutoShape 162"/>
            <p:cNvCxnSpPr>
              <a:cxnSpLocks noChangeShapeType="1"/>
              <a:stCxn id="43016" idx="3"/>
              <a:endCxn id="43024" idx="2"/>
            </p:cNvCxnSpPr>
            <p:nvPr/>
          </p:nvCxnSpPr>
          <p:spPr bwMode="auto">
            <a:xfrm flipV="1">
              <a:off x="244" y="130"/>
              <a:ext cx="117" cy="13"/>
            </a:xfrm>
            <a:prstGeom prst="bentConnector2">
              <a:avLst/>
            </a:prstGeom>
            <a:noFill/>
            <a:ln w="9525">
              <a:solidFill>
                <a:srgbClr val="000000"/>
              </a:solidFill>
              <a:miter lim="800000"/>
              <a:headEnd/>
              <a:tailEnd/>
            </a:ln>
            <a:extLst>
              <a:ext uri="{909E8E84-426E-40DD-AFC4-6F175D3DCCD1}">
                <a14:hiddenFill xmlns:a14="http://schemas.microsoft.com/office/drawing/2010/main" xmlns="">
                  <a:noFill/>
                </a14:hiddenFill>
              </a:ext>
            </a:extLst>
          </p:spPr>
        </p:cxnSp>
        <p:cxnSp>
          <p:nvCxnSpPr>
            <p:cNvPr id="43037" name="AutoShape 163"/>
            <p:cNvCxnSpPr>
              <a:cxnSpLocks noChangeShapeType="1"/>
              <a:stCxn id="43016" idx="2"/>
              <a:endCxn id="43027" idx="0"/>
            </p:cNvCxnSpPr>
            <p:nvPr/>
          </p:nvCxnSpPr>
          <p:spPr bwMode="auto">
            <a:xfrm rot="5400000">
              <a:off x="110" y="109"/>
              <a:ext cx="38" cy="135"/>
            </a:xfrm>
            <a:prstGeom prst="bentConnector3">
              <a:avLst>
                <a:gd name="adj1" fmla="val 47370"/>
              </a:avLst>
            </a:prstGeom>
            <a:noFill/>
            <a:ln w="9525">
              <a:solidFill>
                <a:srgbClr val="000000"/>
              </a:solidFill>
              <a:miter lim="800000"/>
              <a:headEnd/>
              <a:tailEnd/>
            </a:ln>
            <a:extLst>
              <a:ext uri="{909E8E84-426E-40DD-AFC4-6F175D3DCCD1}">
                <a14:hiddenFill xmlns:a14="http://schemas.microsoft.com/office/drawing/2010/main" xmlns="">
                  <a:noFill/>
                </a14:hiddenFill>
              </a:ext>
            </a:extLst>
          </p:spPr>
        </p:cxnSp>
        <p:cxnSp>
          <p:nvCxnSpPr>
            <p:cNvPr id="43038" name="AutoShape 164"/>
            <p:cNvCxnSpPr>
              <a:cxnSpLocks noChangeShapeType="1"/>
              <a:stCxn id="43016" idx="2"/>
              <a:endCxn id="43023" idx="0"/>
            </p:cNvCxnSpPr>
            <p:nvPr/>
          </p:nvCxnSpPr>
          <p:spPr bwMode="auto">
            <a:xfrm rot="16200000" flipH="1">
              <a:off x="243" y="111"/>
              <a:ext cx="38" cy="131"/>
            </a:xfrm>
            <a:prstGeom prst="bentConnector3">
              <a:avLst>
                <a:gd name="adj1" fmla="val 47370"/>
              </a:avLst>
            </a:prstGeom>
            <a:noFill/>
            <a:ln w="9525">
              <a:solidFill>
                <a:srgbClr val="000000"/>
              </a:solidFill>
              <a:miter lim="800000"/>
              <a:headEnd/>
              <a:tailEnd/>
            </a:ln>
            <a:extLst>
              <a:ext uri="{909E8E84-426E-40DD-AFC4-6F175D3DCCD1}">
                <a14:hiddenFill xmlns:a14="http://schemas.microsoft.com/office/drawing/2010/main" xmlns="">
                  <a:noFill/>
                </a14:hiddenFill>
              </a:ext>
            </a:extLst>
          </p:spPr>
        </p:cxnSp>
        <p:sp>
          <p:nvSpPr>
            <p:cNvPr id="43039" name="Text Box 151"/>
            <p:cNvSpPr txBox="1">
              <a:spLocks noChangeArrowheads="1"/>
            </p:cNvSpPr>
            <p:nvPr/>
          </p:nvSpPr>
          <p:spPr bwMode="auto">
            <a:xfrm>
              <a:off x="33" y="175"/>
              <a:ext cx="33" cy="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8288" tIns="2286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a:solidFill>
                    <a:srgbClr val="000000"/>
                  </a:solidFill>
                  <a:cs typeface="Arial" pitchFamily="34" charset="0"/>
                </a:rPr>
                <a:t>0..*</a:t>
              </a:r>
            </a:p>
          </p:txBody>
        </p:sp>
        <p:sp>
          <p:nvSpPr>
            <p:cNvPr id="43040" name="Text Box 151"/>
            <p:cNvSpPr txBox="1">
              <a:spLocks noChangeArrowheads="1"/>
            </p:cNvSpPr>
            <p:nvPr/>
          </p:nvSpPr>
          <p:spPr bwMode="auto">
            <a:xfrm>
              <a:off x="368" y="132"/>
              <a:ext cx="33" cy="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8288" tIns="2286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a:solidFill>
                    <a:srgbClr val="000000"/>
                  </a:solidFill>
                  <a:cs typeface="Arial" pitchFamily="34" charset="0"/>
                </a:rPr>
                <a:t>0..*</a:t>
              </a:r>
            </a:p>
          </p:txBody>
        </p:sp>
        <p:sp>
          <p:nvSpPr>
            <p:cNvPr id="43041" name="Text Box 151"/>
            <p:cNvSpPr txBox="1">
              <a:spLocks noChangeArrowheads="1"/>
            </p:cNvSpPr>
            <p:nvPr/>
          </p:nvSpPr>
          <p:spPr bwMode="auto">
            <a:xfrm>
              <a:off x="369" y="76"/>
              <a:ext cx="33" cy="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8288" tIns="2286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a:solidFill>
                    <a:srgbClr val="000000"/>
                  </a:solidFill>
                  <a:cs typeface="Arial" pitchFamily="34" charset="0"/>
                </a:rPr>
                <a:t>0..*</a:t>
              </a:r>
            </a:p>
          </p:txBody>
        </p:sp>
        <p:sp>
          <p:nvSpPr>
            <p:cNvPr id="43042" name="Text Box 146"/>
            <p:cNvSpPr txBox="1">
              <a:spLocks noChangeArrowheads="1"/>
            </p:cNvSpPr>
            <p:nvPr/>
          </p:nvSpPr>
          <p:spPr bwMode="auto">
            <a:xfrm>
              <a:off x="203" y="106"/>
              <a:ext cx="24" cy="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288" tIns="2286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a:solidFill>
                    <a:srgbClr val="000000"/>
                  </a:solidFill>
                  <a:cs typeface="Arial" pitchFamily="34" charset="0"/>
                </a:rPr>
                <a:t>0..*</a:t>
              </a:r>
            </a:p>
          </p:txBody>
        </p:sp>
        <p:sp>
          <p:nvSpPr>
            <p:cNvPr id="43043" name="Text Box 146"/>
            <p:cNvSpPr txBox="1">
              <a:spLocks noChangeArrowheads="1"/>
            </p:cNvSpPr>
            <p:nvPr/>
          </p:nvSpPr>
          <p:spPr bwMode="auto">
            <a:xfrm>
              <a:off x="98" y="0"/>
              <a:ext cx="24" cy="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288" tIns="2286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a:solidFill>
                    <a:srgbClr val="000000"/>
                  </a:solidFill>
                  <a:cs typeface="Arial" pitchFamily="34" charset="0"/>
                </a:rPr>
                <a:t>0..*</a:t>
              </a:r>
            </a:p>
          </p:txBody>
        </p:sp>
      </p:grpSp>
      <p:sp>
        <p:nvSpPr>
          <p:cNvPr id="43013" name="Footer Placeholder 36"/>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t-EE" smtClean="0"/>
              <a:t>Muutujad</a:t>
            </a:r>
          </a:p>
        </p:txBody>
      </p:sp>
      <p:sp>
        <p:nvSpPr>
          <p:cNvPr id="44035" name="Slide Number Placeholder 4"/>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187B500B-DB93-4319-B65E-0354BEDDFBA7}" type="slidenum">
              <a:rPr lang="et-EE" smtClean="0"/>
              <a:pPr fontAlgn="base">
                <a:spcBef>
                  <a:spcPct val="0"/>
                </a:spcBef>
                <a:spcAft>
                  <a:spcPct val="0"/>
                </a:spcAft>
                <a:defRPr/>
              </a:pPr>
              <a:t>33</a:t>
            </a:fld>
            <a:endParaRPr lang="et-EE" smtClean="0"/>
          </a:p>
        </p:txBody>
      </p:sp>
      <p:sp>
        <p:nvSpPr>
          <p:cNvPr id="44036" name="Content Placeholder 2"/>
          <p:cNvSpPr>
            <a:spLocks noGrp="1"/>
          </p:cNvSpPr>
          <p:nvPr>
            <p:ph sz="quarter" idx="1"/>
          </p:nvPr>
        </p:nvSpPr>
        <p:spPr>
          <a:xfrm>
            <a:off x="457200" y="1341438"/>
            <a:ext cx="8229600" cy="4784725"/>
          </a:xfrm>
        </p:spPr>
        <p:txBody>
          <a:bodyPr/>
          <a:lstStyle/>
          <a:p>
            <a:pPr eaLnBrk="1" hangingPunct="1">
              <a:spcBef>
                <a:spcPct val="0"/>
              </a:spcBef>
              <a:spcAft>
                <a:spcPts val="300"/>
              </a:spcAft>
            </a:pPr>
            <a:r>
              <a:rPr lang="et-EE" sz="2400" b="1" smtClean="0">
                <a:cs typeface="Arial" pitchFamily="34" charset="0"/>
              </a:rPr>
              <a:t>Muutuja</a:t>
            </a:r>
            <a:r>
              <a:rPr lang="et-EE" sz="2400" b="1" smtClean="0">
                <a:solidFill>
                  <a:srgbClr val="000000"/>
                </a:solidFill>
                <a:cs typeface="Arial" pitchFamily="34" charset="0"/>
              </a:rPr>
              <a:t> </a:t>
            </a:r>
            <a:r>
              <a:rPr lang="et-EE" sz="2400" smtClean="0">
                <a:solidFill>
                  <a:srgbClr val="000000"/>
                </a:solidFill>
                <a:cs typeface="Arial" pitchFamily="34" charset="0"/>
              </a:rPr>
              <a:t>(</a:t>
            </a:r>
            <a:r>
              <a:rPr lang="et-EE" sz="2400" i="1" smtClean="0">
                <a:solidFill>
                  <a:srgbClr val="000000"/>
                </a:solidFill>
                <a:cs typeface="Arial" pitchFamily="34" charset="0"/>
              </a:rPr>
              <a:t>Variable</a:t>
            </a:r>
            <a:r>
              <a:rPr lang="et-EE" sz="2400" smtClean="0">
                <a:solidFill>
                  <a:srgbClr val="000000"/>
                </a:solidFill>
                <a:cs typeface="Arial" pitchFamily="34" charset="0"/>
              </a:rPr>
              <a:t>) on nimega määratud koht arvuti mälus </a:t>
            </a:r>
            <a:br>
              <a:rPr lang="et-EE" sz="2400" smtClean="0">
                <a:solidFill>
                  <a:srgbClr val="000000"/>
                </a:solidFill>
                <a:cs typeface="Arial" pitchFamily="34" charset="0"/>
              </a:rPr>
            </a:br>
            <a:r>
              <a:rPr lang="et-EE" sz="2400" smtClean="0">
                <a:solidFill>
                  <a:srgbClr val="000000"/>
                </a:solidFill>
                <a:cs typeface="Arial" pitchFamily="34" charset="0"/>
              </a:rPr>
              <a:t>– mälupesa ehk väli</a:t>
            </a:r>
          </a:p>
          <a:p>
            <a:pPr eaLnBrk="1" hangingPunct="1">
              <a:spcBef>
                <a:spcPct val="0"/>
              </a:spcBef>
              <a:spcAft>
                <a:spcPts val="300"/>
              </a:spcAft>
            </a:pPr>
            <a:r>
              <a:rPr lang="et-EE" sz="2400" smtClean="0">
                <a:solidFill>
                  <a:srgbClr val="000000"/>
                </a:solidFill>
                <a:cs typeface="Arial" pitchFamily="34" charset="0"/>
              </a:rPr>
              <a:t>Igal muutujal on </a:t>
            </a:r>
            <a:r>
              <a:rPr lang="et-EE" sz="2400" b="1" smtClean="0">
                <a:solidFill>
                  <a:srgbClr val="000000"/>
                </a:solidFill>
                <a:cs typeface="Arial" pitchFamily="34" charset="0"/>
              </a:rPr>
              <a:t>nimi</a:t>
            </a:r>
            <a:r>
              <a:rPr lang="et-EE" sz="2400" smtClean="0">
                <a:solidFill>
                  <a:srgbClr val="000000"/>
                </a:solidFill>
                <a:cs typeface="Arial" pitchFamily="34" charset="0"/>
              </a:rPr>
              <a:t> ja </a:t>
            </a:r>
            <a:r>
              <a:rPr lang="et-EE" sz="2400" b="1" smtClean="0">
                <a:solidFill>
                  <a:srgbClr val="000000"/>
                </a:solidFill>
                <a:cs typeface="Arial" pitchFamily="34" charset="0"/>
              </a:rPr>
              <a:t>skoop</a:t>
            </a:r>
            <a:r>
              <a:rPr lang="et-EE" sz="2400" smtClean="0">
                <a:solidFill>
                  <a:srgbClr val="000000"/>
                </a:solidFill>
                <a:cs typeface="Arial" pitchFamily="34" charset="0"/>
              </a:rPr>
              <a:t> (mõjupiirkond)</a:t>
            </a:r>
          </a:p>
          <a:p>
            <a:pPr eaLnBrk="1" hangingPunct="1">
              <a:spcBef>
                <a:spcPct val="0"/>
              </a:spcBef>
              <a:spcAft>
                <a:spcPts val="300"/>
              </a:spcAft>
            </a:pPr>
            <a:r>
              <a:rPr lang="et-EE" sz="2400" smtClean="0">
                <a:solidFill>
                  <a:srgbClr val="000000"/>
                </a:solidFill>
                <a:cs typeface="Arial" pitchFamily="34" charset="0"/>
              </a:rPr>
              <a:t>Programm saab täitmise ajal</a:t>
            </a:r>
          </a:p>
          <a:p>
            <a:pPr lvl="1" eaLnBrk="1" hangingPunct="1">
              <a:spcBef>
                <a:spcPct val="0"/>
              </a:spcBef>
              <a:spcAft>
                <a:spcPts val="300"/>
              </a:spcAft>
            </a:pPr>
            <a:r>
              <a:rPr lang="et-EE" sz="2400" b="1" smtClean="0">
                <a:solidFill>
                  <a:srgbClr val="FF6600"/>
                </a:solidFill>
                <a:cs typeface="Arial" pitchFamily="34" charset="0"/>
              </a:rPr>
              <a:t>salvestada</a:t>
            </a:r>
            <a:r>
              <a:rPr lang="et-EE" sz="2400" smtClean="0">
                <a:solidFill>
                  <a:srgbClr val="000000"/>
                </a:solidFill>
                <a:cs typeface="Arial" pitchFamily="34" charset="0"/>
              </a:rPr>
              <a:t> sinna (muutujale) väärtusi</a:t>
            </a:r>
          </a:p>
          <a:p>
            <a:pPr lvl="1" eaLnBrk="1" hangingPunct="1">
              <a:spcBef>
                <a:spcPct val="0"/>
              </a:spcBef>
              <a:spcAft>
                <a:spcPts val="300"/>
              </a:spcAft>
            </a:pPr>
            <a:r>
              <a:rPr lang="et-EE" sz="2400" b="1" smtClean="0">
                <a:solidFill>
                  <a:srgbClr val="FF6600"/>
                </a:solidFill>
                <a:cs typeface="Arial" pitchFamily="34" charset="0"/>
              </a:rPr>
              <a:t>muuta</a:t>
            </a:r>
            <a:r>
              <a:rPr lang="et-EE" sz="2400" smtClean="0">
                <a:solidFill>
                  <a:srgbClr val="000000"/>
                </a:solidFill>
                <a:cs typeface="Arial" pitchFamily="34" charset="0"/>
              </a:rPr>
              <a:t> pesas olevat väärtust</a:t>
            </a:r>
          </a:p>
          <a:p>
            <a:pPr lvl="1" eaLnBrk="1" hangingPunct="1">
              <a:spcBef>
                <a:spcPct val="0"/>
              </a:spcBef>
              <a:spcAft>
                <a:spcPts val="300"/>
              </a:spcAft>
            </a:pPr>
            <a:r>
              <a:rPr lang="et-EE" sz="2400" smtClean="0">
                <a:solidFill>
                  <a:srgbClr val="000000"/>
                </a:solidFill>
                <a:cs typeface="Arial" pitchFamily="34" charset="0"/>
              </a:rPr>
              <a:t>kasutada (</a:t>
            </a:r>
            <a:r>
              <a:rPr lang="et-EE" sz="2400" b="1" smtClean="0">
                <a:solidFill>
                  <a:srgbClr val="FF6600"/>
                </a:solidFill>
                <a:cs typeface="Arial" pitchFamily="34" charset="0"/>
              </a:rPr>
              <a:t>lugeda</a:t>
            </a:r>
            <a:r>
              <a:rPr lang="et-EE" sz="2400" smtClean="0">
                <a:solidFill>
                  <a:srgbClr val="000000"/>
                </a:solidFill>
                <a:cs typeface="Arial" pitchFamily="34" charset="0"/>
              </a:rPr>
              <a:t>) varem salvestatut uute väärtuste leidmiseks </a:t>
            </a:r>
          </a:p>
          <a:p>
            <a:pPr eaLnBrk="1" hangingPunct="1">
              <a:spcBef>
                <a:spcPct val="0"/>
              </a:spcBef>
              <a:spcAft>
                <a:spcPts val="300"/>
              </a:spcAft>
            </a:pPr>
            <a:r>
              <a:rPr lang="et-EE" sz="2400" smtClean="0">
                <a:solidFill>
                  <a:srgbClr val="000000"/>
                </a:solidFill>
                <a:cs typeface="Arial" pitchFamily="34" charset="0"/>
              </a:rPr>
              <a:t>Igal ajahetkel saab muutujal olla ainult üks väärtus</a:t>
            </a:r>
          </a:p>
          <a:p>
            <a:pPr eaLnBrk="1" hangingPunct="1">
              <a:spcBef>
                <a:spcPct val="0"/>
              </a:spcBef>
              <a:spcAft>
                <a:spcPts val="300"/>
              </a:spcAft>
            </a:pPr>
            <a:r>
              <a:rPr lang="et-EE" sz="2400" smtClean="0">
                <a:solidFill>
                  <a:srgbClr val="000000"/>
                </a:solidFill>
                <a:cs typeface="Arial" pitchFamily="34" charset="0"/>
              </a:rPr>
              <a:t> Väärtuse salvestamist muutujas nimetatakse </a:t>
            </a:r>
            <a:r>
              <a:rPr lang="et-EE" sz="2400" b="1" smtClean="0">
                <a:solidFill>
                  <a:srgbClr val="FF6600"/>
                </a:solidFill>
                <a:cs typeface="Arial" pitchFamily="34" charset="0"/>
              </a:rPr>
              <a:t>omistamiseks</a:t>
            </a:r>
            <a:endParaRPr lang="et-EE" sz="2400" smtClean="0">
              <a:solidFill>
                <a:srgbClr val="000000"/>
              </a:solidFill>
              <a:cs typeface="Arial" pitchFamily="34" charset="0"/>
            </a:endParaRPr>
          </a:p>
          <a:p>
            <a:pPr eaLnBrk="1" hangingPunct="1">
              <a:spcBef>
                <a:spcPct val="0"/>
              </a:spcBef>
              <a:spcAft>
                <a:spcPts val="300"/>
              </a:spcAft>
            </a:pPr>
            <a:r>
              <a:rPr lang="et-EE" sz="2400" smtClean="0">
                <a:solidFill>
                  <a:srgbClr val="000000"/>
                </a:solidFill>
                <a:cs typeface="Arial" pitchFamily="34" charset="0"/>
              </a:rPr>
              <a:t>Muutujale uue väärtuse omistamisel selle eelmine väärtus kaob ja asendatakse uuega</a:t>
            </a:r>
          </a:p>
        </p:txBody>
      </p:sp>
      <p:sp>
        <p:nvSpPr>
          <p:cNvPr id="44037" name="Footer Placeholder 5"/>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t-EE" smtClean="0"/>
              <a:t>Muutuja nimi ja skoop</a:t>
            </a:r>
          </a:p>
        </p:txBody>
      </p:sp>
      <p:sp>
        <p:nvSpPr>
          <p:cNvPr id="45059" name="Slide Number Placeholder 4"/>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44509CF3-D62E-4A31-8E7C-738FEC15F338}" type="slidenum">
              <a:rPr lang="et-EE" smtClean="0"/>
              <a:pPr fontAlgn="base">
                <a:spcBef>
                  <a:spcPct val="0"/>
                </a:spcBef>
                <a:spcAft>
                  <a:spcPct val="0"/>
                </a:spcAft>
                <a:defRPr/>
              </a:pPr>
              <a:t>34</a:t>
            </a:fld>
            <a:endParaRPr lang="et-EE" smtClean="0"/>
          </a:p>
        </p:txBody>
      </p:sp>
      <p:sp>
        <p:nvSpPr>
          <p:cNvPr id="45060" name="Content Placeholder 2"/>
          <p:cNvSpPr>
            <a:spLocks noGrp="1"/>
          </p:cNvSpPr>
          <p:nvPr>
            <p:ph sz="quarter" idx="1"/>
          </p:nvPr>
        </p:nvSpPr>
        <p:spPr>
          <a:xfrm>
            <a:off x="457200" y="1219200"/>
            <a:ext cx="8229600" cy="4937125"/>
          </a:xfrm>
        </p:spPr>
        <p:txBody>
          <a:bodyPr/>
          <a:lstStyle/>
          <a:p>
            <a:pPr eaLnBrk="1" hangingPunct="1"/>
            <a:r>
              <a:rPr lang="et-EE" smtClean="0">
                <a:solidFill>
                  <a:srgbClr val="000000"/>
                </a:solidFill>
                <a:cs typeface="Arial" pitchFamily="34" charset="0"/>
              </a:rPr>
              <a:t>Üldlevinud reegleid nimede määramisel on järgmised:</a:t>
            </a:r>
          </a:p>
          <a:p>
            <a:pPr lvl="1" eaLnBrk="1" hangingPunct="1"/>
            <a:r>
              <a:rPr lang="et-EE" smtClean="0">
                <a:solidFill>
                  <a:srgbClr val="000000"/>
                </a:solidFill>
                <a:cs typeface="Arial" pitchFamily="34" charset="0"/>
              </a:rPr>
              <a:t>üks täht</a:t>
            </a:r>
          </a:p>
          <a:p>
            <a:pPr lvl="1" eaLnBrk="1" hangingPunct="1"/>
            <a:r>
              <a:rPr lang="et-EE" smtClean="0">
                <a:solidFill>
                  <a:srgbClr val="000000"/>
                </a:solidFill>
                <a:cs typeface="Arial" pitchFamily="34" charset="0"/>
              </a:rPr>
              <a:t>tähtede, numbrite ja allkriipsude jada, mis algab tähega.</a:t>
            </a:r>
          </a:p>
          <a:p>
            <a:pPr eaLnBrk="1" hangingPunct="1"/>
            <a:r>
              <a:rPr lang="et-EE" smtClean="0">
                <a:solidFill>
                  <a:srgbClr val="000000"/>
                </a:solidFill>
                <a:cs typeface="Arial" pitchFamily="34" charset="0"/>
              </a:rPr>
              <a:t>Skoop määrab muutuja mõjupiirkonna</a:t>
            </a:r>
          </a:p>
          <a:p>
            <a:pPr eaLnBrk="1" hangingPunct="1"/>
            <a:r>
              <a:rPr lang="et-EE" smtClean="0">
                <a:solidFill>
                  <a:srgbClr val="000000"/>
                </a:solidFill>
                <a:cs typeface="Arial" pitchFamily="34" charset="0"/>
              </a:rPr>
              <a:t>Muutuja võib olla globaalne või lokaalne</a:t>
            </a:r>
          </a:p>
          <a:p>
            <a:pPr lvl="1" eaLnBrk="1" hangingPunct="1"/>
            <a:r>
              <a:rPr lang="et-EE" b="1" smtClean="0">
                <a:solidFill>
                  <a:srgbClr val="000000"/>
                </a:solidFill>
                <a:cs typeface="Arial" pitchFamily="34" charset="0"/>
              </a:rPr>
              <a:t>Globaalne</a:t>
            </a:r>
            <a:r>
              <a:rPr lang="et-EE" smtClean="0">
                <a:solidFill>
                  <a:srgbClr val="000000"/>
                </a:solidFill>
                <a:cs typeface="Arial" pitchFamily="34" charset="0"/>
              </a:rPr>
              <a:t> – kättesaadav ehk nähtav kõikidele objektidele</a:t>
            </a:r>
          </a:p>
          <a:p>
            <a:pPr lvl="1" eaLnBrk="1" hangingPunct="1"/>
            <a:r>
              <a:rPr lang="et-EE" b="1" smtClean="0">
                <a:solidFill>
                  <a:srgbClr val="000000"/>
                </a:solidFill>
                <a:cs typeface="Arial" pitchFamily="34" charset="0"/>
              </a:rPr>
              <a:t>Lokaalne</a:t>
            </a:r>
            <a:r>
              <a:rPr lang="et-EE" smtClean="0">
                <a:solidFill>
                  <a:srgbClr val="000000"/>
                </a:solidFill>
                <a:cs typeface="Arial" pitchFamily="34" charset="0"/>
              </a:rPr>
              <a:t> (kättesaadav ainult antud objektile)</a:t>
            </a:r>
            <a:endParaRPr lang="et-EE" smtClean="0"/>
          </a:p>
        </p:txBody>
      </p:sp>
      <p:sp>
        <p:nvSpPr>
          <p:cNvPr id="45061" name="Footer Placeholder 5"/>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t-EE" smtClean="0"/>
              <a:t>Muutujad Scratch’is</a:t>
            </a:r>
          </a:p>
        </p:txBody>
      </p:sp>
      <p:sp>
        <p:nvSpPr>
          <p:cNvPr id="46083" name="Slide Number Placeholder 4"/>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4D8D0828-4494-4547-8DF6-E9BE935CCD2D}" type="slidenum">
              <a:rPr lang="et-EE" smtClean="0"/>
              <a:pPr fontAlgn="base">
                <a:spcBef>
                  <a:spcPct val="0"/>
                </a:spcBef>
                <a:spcAft>
                  <a:spcPct val="0"/>
                </a:spcAft>
                <a:defRPr/>
              </a:pPr>
              <a:t>35</a:t>
            </a:fld>
            <a:endParaRPr lang="et-EE" smtClean="0"/>
          </a:p>
        </p:txBody>
      </p:sp>
      <p:sp>
        <p:nvSpPr>
          <p:cNvPr id="46084" name="Content Placeholder 2"/>
          <p:cNvSpPr>
            <a:spLocks noGrp="1"/>
          </p:cNvSpPr>
          <p:nvPr>
            <p:ph sz="quarter" idx="1"/>
          </p:nvPr>
        </p:nvSpPr>
        <p:spPr>
          <a:xfrm>
            <a:off x="457200" y="1219200"/>
            <a:ext cx="8229600" cy="4937125"/>
          </a:xfrm>
        </p:spPr>
        <p:txBody>
          <a:bodyPr/>
          <a:lstStyle/>
          <a:p>
            <a:pPr eaLnBrk="1" hangingPunct="1">
              <a:spcAft>
                <a:spcPts val="300"/>
              </a:spcAft>
            </a:pPr>
            <a:r>
              <a:rPr lang="et-EE" sz="2400" smtClean="0">
                <a:solidFill>
                  <a:srgbClr val="000000"/>
                </a:solidFill>
                <a:cs typeface="Arial" pitchFamily="34" charset="0"/>
              </a:rPr>
              <a:t>Muutuja loomine toimub rakenduse loomise faasis, grupis </a:t>
            </a:r>
            <a:r>
              <a:rPr lang="et-EE" sz="2400" b="1" smtClean="0">
                <a:solidFill>
                  <a:srgbClr val="FF9900"/>
                </a:solidFill>
                <a:cs typeface="Arial" pitchFamily="34" charset="0"/>
              </a:rPr>
              <a:t>Muutujad</a:t>
            </a:r>
            <a:r>
              <a:rPr lang="et-EE" sz="2400" smtClean="0">
                <a:solidFill>
                  <a:srgbClr val="000000"/>
                </a:solidFill>
                <a:cs typeface="Arial" pitchFamily="34" charset="0"/>
              </a:rPr>
              <a:t> käsu </a:t>
            </a:r>
            <a:r>
              <a:rPr lang="et-EE" sz="2400" b="1" smtClean="0">
                <a:solidFill>
                  <a:srgbClr val="000000"/>
                </a:solidFill>
                <a:cs typeface="Arial" pitchFamily="34" charset="0"/>
              </a:rPr>
              <a:t>Tee muutuja</a:t>
            </a:r>
            <a:r>
              <a:rPr lang="et-EE" sz="2400" smtClean="0">
                <a:solidFill>
                  <a:srgbClr val="000000"/>
                </a:solidFill>
                <a:cs typeface="Arial" pitchFamily="34" charset="0"/>
              </a:rPr>
              <a:t> (</a:t>
            </a:r>
            <a:r>
              <a:rPr lang="et-EE" sz="2400" i="1" smtClean="0">
                <a:solidFill>
                  <a:srgbClr val="000000"/>
                </a:solidFill>
                <a:cs typeface="Arial" pitchFamily="34" charset="0"/>
              </a:rPr>
              <a:t>Make variable</a:t>
            </a:r>
            <a:r>
              <a:rPr lang="et-EE" sz="2400" smtClean="0">
                <a:solidFill>
                  <a:srgbClr val="000000"/>
                </a:solidFill>
                <a:cs typeface="Arial" pitchFamily="34" charset="0"/>
              </a:rPr>
              <a:t>) abil. </a:t>
            </a:r>
          </a:p>
          <a:p>
            <a:pPr eaLnBrk="1" hangingPunct="1">
              <a:spcAft>
                <a:spcPts val="300"/>
              </a:spcAft>
            </a:pPr>
            <a:r>
              <a:rPr lang="et-EE" sz="2400" smtClean="0">
                <a:solidFill>
                  <a:srgbClr val="000000"/>
                </a:solidFill>
                <a:cs typeface="Arial" pitchFamily="34" charset="0"/>
              </a:rPr>
              <a:t>Käsu täitmisel küsitakse muutuja</a:t>
            </a:r>
            <a:r>
              <a:rPr lang="et-EE" sz="2400" b="1" smtClean="0">
                <a:solidFill>
                  <a:srgbClr val="000000"/>
                </a:solidFill>
                <a:cs typeface="Arial" pitchFamily="34" charset="0"/>
              </a:rPr>
              <a:t> </a:t>
            </a:r>
            <a:r>
              <a:rPr lang="et-EE" sz="2400" b="1" smtClean="0">
                <a:solidFill>
                  <a:srgbClr val="0000FF"/>
                </a:solidFill>
                <a:cs typeface="Arial" pitchFamily="34" charset="0"/>
              </a:rPr>
              <a:t>nime</a:t>
            </a:r>
            <a:r>
              <a:rPr lang="et-EE" sz="2400" smtClean="0">
                <a:solidFill>
                  <a:srgbClr val="000000"/>
                </a:solidFill>
                <a:cs typeface="Arial" pitchFamily="34" charset="0"/>
              </a:rPr>
              <a:t> ja skoopi: </a:t>
            </a:r>
          </a:p>
          <a:p>
            <a:pPr lvl="1" eaLnBrk="1" hangingPunct="1">
              <a:spcAft>
                <a:spcPts val="300"/>
              </a:spcAft>
            </a:pPr>
            <a:r>
              <a:rPr lang="et-EE" sz="2400" smtClean="0">
                <a:solidFill>
                  <a:srgbClr val="000000"/>
                </a:solidFill>
                <a:cs typeface="Arial" pitchFamily="34" charset="0"/>
              </a:rPr>
              <a:t>kas muutuja on </a:t>
            </a:r>
            <a:r>
              <a:rPr lang="et-EE" sz="2400" b="1" smtClean="0">
                <a:solidFill>
                  <a:srgbClr val="000000"/>
                </a:solidFill>
                <a:cs typeface="Arial" pitchFamily="34" charset="0"/>
              </a:rPr>
              <a:t>globaalne</a:t>
            </a:r>
            <a:r>
              <a:rPr lang="et-EE" sz="2400" smtClean="0">
                <a:solidFill>
                  <a:srgbClr val="000000"/>
                </a:solidFill>
                <a:cs typeface="Arial" pitchFamily="34" charset="0"/>
              </a:rPr>
              <a:t> (kättesaadav ehk nähtav kõikidele projekti spraitidele) </a:t>
            </a:r>
          </a:p>
          <a:p>
            <a:pPr lvl="1" eaLnBrk="1" hangingPunct="1">
              <a:spcAft>
                <a:spcPts val="300"/>
              </a:spcAft>
            </a:pPr>
            <a:r>
              <a:rPr lang="et-EE" sz="2400" smtClean="0">
                <a:solidFill>
                  <a:srgbClr val="000000"/>
                </a:solidFill>
                <a:cs typeface="Arial" pitchFamily="34" charset="0"/>
              </a:rPr>
              <a:t>või </a:t>
            </a:r>
            <a:r>
              <a:rPr lang="et-EE" sz="2400" b="1" smtClean="0">
                <a:solidFill>
                  <a:srgbClr val="000000"/>
                </a:solidFill>
                <a:cs typeface="Arial" pitchFamily="34" charset="0"/>
              </a:rPr>
              <a:t>lokaalne</a:t>
            </a:r>
            <a:r>
              <a:rPr lang="et-EE" sz="2400" smtClean="0">
                <a:solidFill>
                  <a:srgbClr val="000000"/>
                </a:solidFill>
                <a:cs typeface="Arial" pitchFamily="34" charset="0"/>
              </a:rPr>
              <a:t> (kättesaadav ainult antud spraidile)</a:t>
            </a:r>
          </a:p>
          <a:p>
            <a:pPr eaLnBrk="1" hangingPunct="1">
              <a:spcAft>
                <a:spcPts val="300"/>
              </a:spcAft>
            </a:pPr>
            <a:r>
              <a:rPr lang="et-EE" sz="2400" smtClean="0">
                <a:solidFill>
                  <a:srgbClr val="000000"/>
                </a:solidFill>
                <a:cs typeface="Arial" pitchFamily="34" charset="0"/>
              </a:rPr>
              <a:t>Muutuja jooksva väärtuse saab lasta kuvada </a:t>
            </a:r>
            <a:r>
              <a:rPr lang="et-EE" sz="2400" b="1" smtClean="0">
                <a:solidFill>
                  <a:srgbClr val="000000"/>
                </a:solidFill>
                <a:cs typeface="Arial" pitchFamily="34" charset="0"/>
              </a:rPr>
              <a:t>Lava</a:t>
            </a:r>
            <a:r>
              <a:rPr lang="et-EE" sz="2400" smtClean="0">
                <a:solidFill>
                  <a:srgbClr val="000000"/>
                </a:solidFill>
                <a:cs typeface="Arial" pitchFamily="34" charset="0"/>
              </a:rPr>
              <a:t> aknas</a:t>
            </a:r>
          </a:p>
          <a:p>
            <a:pPr eaLnBrk="1" hangingPunct="1">
              <a:spcAft>
                <a:spcPts val="300"/>
              </a:spcAft>
            </a:pPr>
            <a:r>
              <a:rPr lang="et-EE" sz="2400" smtClean="0">
                <a:solidFill>
                  <a:srgbClr val="000000"/>
                </a:solidFill>
                <a:cs typeface="Arial" pitchFamily="34" charset="0"/>
              </a:rPr>
              <a:t>Muutuja väärtust saab muuta  ka “käsitsi”, kasutades liugurit, mille saab lasta kuvada muutuja monitori juures laval</a:t>
            </a:r>
          </a:p>
        </p:txBody>
      </p:sp>
      <p:sp>
        <p:nvSpPr>
          <p:cNvPr id="46085" name="Footer Placeholder 5"/>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t-EE" smtClean="0"/>
              <a:t>Muutujad Scratch’is</a:t>
            </a:r>
          </a:p>
        </p:txBody>
      </p:sp>
      <p:sp>
        <p:nvSpPr>
          <p:cNvPr id="47107" name="Footer Placeholder 14"/>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47108" name="Slide Number Placeholder 3"/>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455FC48E-EE50-4526-AE1E-0280AB29F44A}" type="slidenum">
              <a:rPr lang="et-EE" smtClean="0"/>
              <a:pPr fontAlgn="base">
                <a:spcBef>
                  <a:spcPct val="0"/>
                </a:spcBef>
                <a:spcAft>
                  <a:spcPct val="0"/>
                </a:spcAft>
                <a:defRPr/>
              </a:pPr>
              <a:t>36</a:t>
            </a:fld>
            <a:endParaRPr lang="et-EE" smtClean="0"/>
          </a:p>
        </p:txBody>
      </p:sp>
      <p:sp>
        <p:nvSpPr>
          <p:cNvPr id="47109" name="Content Placeholder 6"/>
          <p:cNvSpPr>
            <a:spLocks noGrp="1"/>
          </p:cNvSpPr>
          <p:nvPr>
            <p:ph sz="quarter" idx="1"/>
          </p:nvPr>
        </p:nvSpPr>
        <p:spPr>
          <a:xfrm>
            <a:off x="457200" y="1219200"/>
            <a:ext cx="8578850" cy="4937125"/>
          </a:xfrm>
        </p:spPr>
        <p:txBody>
          <a:bodyPr/>
          <a:lstStyle/>
          <a:p>
            <a:pPr eaLnBrk="1" hangingPunct="1"/>
            <a:r>
              <a:rPr lang="et-EE" sz="2400" smtClean="0">
                <a:solidFill>
                  <a:srgbClr val="000000"/>
                </a:solidFill>
                <a:cs typeface="Arial" pitchFamily="34" charset="0"/>
              </a:rPr>
              <a:t>Muutuja jooksva väärtuse saab kuvada </a:t>
            </a:r>
            <a:r>
              <a:rPr lang="et-EE" sz="2400" b="1" smtClean="0">
                <a:solidFill>
                  <a:srgbClr val="000000"/>
                </a:solidFill>
                <a:cs typeface="Arial" pitchFamily="34" charset="0"/>
              </a:rPr>
              <a:t>Laval</a:t>
            </a:r>
            <a:r>
              <a:rPr lang="et-EE" sz="2400" smtClean="0">
                <a:solidFill>
                  <a:srgbClr val="000000"/>
                </a:solidFill>
                <a:cs typeface="Arial" pitchFamily="34" charset="0"/>
              </a:rPr>
              <a:t> vastaval monitoril:</a:t>
            </a:r>
          </a:p>
          <a:p>
            <a:pPr lvl="1" eaLnBrk="1" hangingPunct="1"/>
            <a:r>
              <a:rPr lang="et-EE" sz="2200" smtClean="0">
                <a:solidFill>
                  <a:srgbClr val="000000"/>
                </a:solidFill>
                <a:cs typeface="Arial" pitchFamily="34" charset="0"/>
              </a:rPr>
              <a:t>normaalne tekstisuurus  –   </a:t>
            </a:r>
          </a:p>
          <a:p>
            <a:pPr lvl="1" eaLnBrk="1" hangingPunct="1"/>
            <a:r>
              <a:rPr lang="et-EE" sz="2200" smtClean="0">
                <a:solidFill>
                  <a:srgbClr val="000000"/>
                </a:solidFill>
                <a:cs typeface="Arial" pitchFamily="34" charset="0"/>
              </a:rPr>
              <a:t>suur kiri  –   </a:t>
            </a:r>
          </a:p>
          <a:p>
            <a:pPr eaLnBrk="1" hangingPunct="1"/>
            <a:r>
              <a:rPr lang="et-EE" sz="2400" smtClean="0">
                <a:solidFill>
                  <a:srgbClr val="000000"/>
                </a:solidFill>
                <a:cs typeface="Arial" pitchFamily="34" charset="0"/>
              </a:rPr>
              <a:t>Selle määramiseks teha linnuke </a:t>
            </a:r>
            <a:r>
              <a:rPr lang="et-EE" sz="2400" b="1" smtClean="0">
                <a:solidFill>
                  <a:srgbClr val="000000"/>
                </a:solidFill>
                <a:cs typeface="Arial" pitchFamily="34" charset="0"/>
              </a:rPr>
              <a:t>Plokkide</a:t>
            </a:r>
            <a:r>
              <a:rPr lang="et-EE" sz="2400" smtClean="0">
                <a:solidFill>
                  <a:srgbClr val="000000"/>
                </a:solidFill>
                <a:cs typeface="Arial" pitchFamily="34" charset="0"/>
              </a:rPr>
              <a:t> paletis muutuja nime ees olevas märkeruudus –          </a:t>
            </a:r>
          </a:p>
          <a:p>
            <a:pPr eaLnBrk="1" hangingPunct="1"/>
            <a:r>
              <a:rPr lang="et-EE" sz="2400" smtClean="0">
                <a:solidFill>
                  <a:srgbClr val="000000"/>
                </a:solidFill>
                <a:cs typeface="Arial" pitchFamily="34" charset="0"/>
              </a:rPr>
              <a:t>Muutuja väärtust saab muuta “käsitsi”, </a:t>
            </a:r>
            <a:br>
              <a:rPr lang="et-EE" sz="2400" smtClean="0">
                <a:solidFill>
                  <a:srgbClr val="000000"/>
                </a:solidFill>
                <a:cs typeface="Arial" pitchFamily="34" charset="0"/>
              </a:rPr>
            </a:br>
            <a:r>
              <a:rPr lang="et-EE" sz="2400" smtClean="0">
                <a:solidFill>
                  <a:srgbClr val="000000"/>
                </a:solidFill>
                <a:cs typeface="Arial" pitchFamily="34" charset="0"/>
              </a:rPr>
              <a:t>kasutades liugurit – </a:t>
            </a:r>
          </a:p>
          <a:p>
            <a:pPr eaLnBrk="1" hangingPunct="1"/>
            <a:r>
              <a:rPr lang="et-EE" sz="2400" smtClean="0">
                <a:solidFill>
                  <a:srgbClr val="000000"/>
                </a:solidFill>
                <a:cs typeface="Arial" pitchFamily="34" charset="0"/>
              </a:rPr>
              <a:t>Objektimenüüst </a:t>
            </a:r>
            <a:r>
              <a:rPr lang="et-EE" sz="2000" smtClean="0">
                <a:solidFill>
                  <a:srgbClr val="000000"/>
                </a:solidFill>
                <a:cs typeface="Arial" pitchFamily="34" charset="0"/>
              </a:rPr>
              <a:t>(</a:t>
            </a:r>
            <a:r>
              <a:rPr lang="et-EE" sz="2400" smtClean="0">
                <a:solidFill>
                  <a:srgbClr val="000000"/>
                </a:solidFill>
                <a:cs typeface="Arial" pitchFamily="34" charset="0"/>
              </a:rPr>
              <a:t>parema hiirenupuga</a:t>
            </a:r>
            <a:r>
              <a:rPr lang="et-EE" sz="2000" smtClean="0">
                <a:solidFill>
                  <a:srgbClr val="000000"/>
                </a:solidFill>
                <a:cs typeface="Arial" pitchFamily="34" charset="0"/>
              </a:rPr>
              <a:t>)</a:t>
            </a:r>
            <a:r>
              <a:rPr lang="et-EE" sz="2400" smtClean="0">
                <a:solidFill>
                  <a:srgbClr val="000000"/>
                </a:solidFill>
                <a:cs typeface="Arial" pitchFamily="34" charset="0"/>
              </a:rPr>
              <a:t> saab valida liuguri omadusi:</a:t>
            </a:r>
          </a:p>
          <a:p>
            <a:pPr eaLnBrk="1" hangingPunct="1">
              <a:buFont typeface="Wingdings 3" pitchFamily="18" charset="2"/>
              <a:buNone/>
            </a:pPr>
            <a:endParaRPr lang="et-EE" sz="2400" smtClean="0">
              <a:solidFill>
                <a:srgbClr val="000000"/>
              </a:solidFill>
              <a:cs typeface="Arial" pitchFamily="34" charset="0"/>
            </a:endParaRPr>
          </a:p>
          <a:p>
            <a:pPr eaLnBrk="1" hangingPunct="1"/>
            <a:endParaRPr lang="et-EE" sz="2400" smtClean="0"/>
          </a:p>
        </p:txBody>
      </p:sp>
      <p:pic>
        <p:nvPicPr>
          <p:cNvPr id="47110" name="Picture 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0200" y="1700213"/>
            <a:ext cx="944563" cy="3603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
                <a:solidFill>
                  <a:srgbClr val="000000"/>
                </a:solidFill>
                <a:miter lim="800000"/>
                <a:headEnd/>
                <a:tailEnd/>
              </a14:hiddenLine>
            </a:ext>
          </a:extLst>
        </p:spPr>
      </p:pic>
      <p:pic>
        <p:nvPicPr>
          <p:cNvPr id="47111" name="Picture 9"/>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411413" y="2133600"/>
            <a:ext cx="874712" cy="346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
                <a:solidFill>
                  <a:srgbClr val="000000"/>
                </a:solidFill>
                <a:miter lim="800000"/>
                <a:headEnd/>
                <a:tailEnd/>
              </a14:hiddenLine>
            </a:ext>
          </a:extLst>
        </p:spPr>
      </p:pic>
      <p:pic>
        <p:nvPicPr>
          <p:cNvPr id="47112" name="Picture 10"/>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140200" y="2924175"/>
            <a:ext cx="576263" cy="312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
                <a:solidFill>
                  <a:srgbClr val="000000"/>
                </a:solidFill>
                <a:miter lim="800000"/>
                <a:headEnd/>
                <a:tailEnd/>
              </a14:hiddenLine>
            </a:ext>
          </a:extLst>
        </p:spPr>
      </p:pic>
      <p:pic>
        <p:nvPicPr>
          <p:cNvPr id="47113" name="Picture 11"/>
          <p:cNvPicPr>
            <a:picLocks noChangeAspect="1" noChangeArrowheads="1"/>
          </p:cNvPicPr>
          <p:nvPr/>
        </p:nvPicPr>
        <p:blipFill>
          <a:blip r:embed="rId5" cstate="print">
            <a:extLst>
              <a:ext uri="{28A0092B-C50C-407E-A947-70E740481C1C}">
                <a14:useLocalDpi xmlns:a14="http://schemas.microsoft.com/office/drawing/2010/main" xmlns="" val="0"/>
              </a:ext>
            </a:extLst>
          </a:blip>
          <a:srcRect l="62793" t="28590" r="30859" b="66531"/>
          <a:stretch>
            <a:fillRect/>
          </a:stretch>
        </p:blipFill>
        <p:spPr bwMode="auto">
          <a:xfrm>
            <a:off x="3348038" y="3644900"/>
            <a:ext cx="792162" cy="438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
                <a:solidFill>
                  <a:srgbClr val="000000"/>
                </a:solidFill>
                <a:miter lim="800000"/>
                <a:headEnd/>
                <a:tailEnd/>
              </a14:hiddenLine>
            </a:ext>
          </a:extLst>
        </p:spPr>
      </p:pic>
      <p:pic>
        <p:nvPicPr>
          <p:cNvPr id="47114" name="Picture 12"/>
          <p:cNvPicPr>
            <a:picLocks noChangeAspect="1" noChangeArrowheads="1"/>
          </p:cNvPicPr>
          <p:nvPr/>
        </p:nvPicPr>
        <p:blipFill>
          <a:blip r:embed="rId6" cstate="print">
            <a:extLst>
              <a:ext uri="{28A0092B-C50C-407E-A947-70E740481C1C}">
                <a14:useLocalDpi xmlns:a14="http://schemas.microsoft.com/office/drawing/2010/main" xmlns="" val="0"/>
              </a:ext>
            </a:extLst>
          </a:blip>
          <a:srcRect l="62695" t="28998" r="17285" b="59756"/>
          <a:stretch>
            <a:fillRect/>
          </a:stretch>
        </p:blipFill>
        <p:spPr bwMode="auto">
          <a:xfrm>
            <a:off x="1403350" y="4797425"/>
            <a:ext cx="2284413" cy="923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
                <a:solidFill>
                  <a:srgbClr val="000000"/>
                </a:solidFill>
                <a:miter lim="800000"/>
                <a:headEnd/>
                <a:tailEnd/>
              </a14:hiddenLine>
            </a:ext>
          </a:extLst>
        </p:spPr>
      </p:pic>
      <p:pic>
        <p:nvPicPr>
          <p:cNvPr id="47115" name="Picture 13"/>
          <p:cNvPicPr>
            <a:picLocks noChangeAspect="1" noChangeArrowheads="1"/>
          </p:cNvPicPr>
          <p:nvPr/>
        </p:nvPicPr>
        <p:blipFill>
          <a:blip r:embed="rId7" cstate="print">
            <a:extLst>
              <a:ext uri="{28A0092B-C50C-407E-A947-70E740481C1C}">
                <a14:useLocalDpi xmlns:a14="http://schemas.microsoft.com/office/drawing/2010/main" xmlns="" val="0"/>
              </a:ext>
            </a:extLst>
          </a:blip>
          <a:srcRect l="62793" t="28998" r="12598" b="59351"/>
          <a:stretch>
            <a:fillRect/>
          </a:stretch>
        </p:blipFill>
        <p:spPr bwMode="auto">
          <a:xfrm>
            <a:off x="3779838" y="4797425"/>
            <a:ext cx="2808287" cy="958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t-EE" smtClean="0"/>
              <a:t>Muutujate plokid (käsud)</a:t>
            </a:r>
          </a:p>
        </p:txBody>
      </p:sp>
      <p:sp>
        <p:nvSpPr>
          <p:cNvPr id="48131" name="Slide Number Placeholder 3"/>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09FC8633-62C8-49BB-9608-68743AFB4CF9}" type="slidenum">
              <a:rPr lang="et-EE" smtClean="0"/>
              <a:pPr fontAlgn="base">
                <a:spcBef>
                  <a:spcPct val="0"/>
                </a:spcBef>
                <a:spcAft>
                  <a:spcPct val="0"/>
                </a:spcAft>
                <a:defRPr/>
              </a:pPr>
              <a:t>37</a:t>
            </a:fld>
            <a:endParaRPr lang="et-EE" smtClean="0"/>
          </a:p>
        </p:txBody>
      </p:sp>
      <p:pic>
        <p:nvPicPr>
          <p:cNvPr id="48132" name="Picture 4" descr="oo.gif"/>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35150" y="1628775"/>
            <a:ext cx="1749425" cy="3573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8133" name="Picture 5" descr="001.gif"/>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03725" y="1628775"/>
            <a:ext cx="1955800" cy="3573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8134" name="Footer Placeholder 6"/>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16013" y="1341438"/>
            <a:ext cx="6503987" cy="4679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0">
                <a:solidFill>
                  <a:srgbClr val="000000"/>
                </a:solidFill>
                <a:miter lim="800000"/>
                <a:headEnd/>
                <a:tailEnd/>
              </a14:hiddenLine>
            </a:ext>
          </a:extLst>
        </p:spPr>
      </p:pic>
      <p:sp>
        <p:nvSpPr>
          <p:cNvPr id="14339" name="Footer Placeholder 4"/>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14340"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513D5C9A-FD0B-48D3-B7D3-17B1F6B6C636}" type="slidenum">
              <a:rPr lang="et-EE" smtClean="0"/>
              <a:pPr fontAlgn="base">
                <a:spcBef>
                  <a:spcPct val="0"/>
                </a:spcBef>
                <a:spcAft>
                  <a:spcPct val="0"/>
                </a:spcAft>
                <a:defRPr/>
              </a:pPr>
              <a:t>4</a:t>
            </a:fld>
            <a:endParaRPr lang="et-EE" smtClean="0"/>
          </a:p>
        </p:txBody>
      </p:sp>
      <p:sp>
        <p:nvSpPr>
          <p:cNvPr id="14341" name="Title 1"/>
          <p:cNvSpPr>
            <a:spLocks noGrp="1"/>
          </p:cNvSpPr>
          <p:nvPr>
            <p:ph type="title"/>
          </p:nvPr>
        </p:nvSpPr>
        <p:spPr>
          <a:xfrm>
            <a:off x="457200" y="152400"/>
            <a:ext cx="8229600" cy="990600"/>
          </a:xfrm>
        </p:spPr>
        <p:txBody>
          <a:bodyPr/>
          <a:lstStyle/>
          <a:p>
            <a:pPr eaLnBrk="1" hangingPunct="1"/>
            <a:r>
              <a:rPr lang="et-EE" smtClean="0"/>
              <a:t>Kursuse sisu</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t-EE" smtClean="0"/>
              <a:t>Põhi- ja lisamoodul programmeerimises</a:t>
            </a:r>
          </a:p>
        </p:txBody>
      </p:sp>
      <p:sp>
        <p:nvSpPr>
          <p:cNvPr id="15363" name="Content Placeholder 2"/>
          <p:cNvSpPr>
            <a:spLocks noGrp="1"/>
          </p:cNvSpPr>
          <p:nvPr>
            <p:ph idx="1"/>
          </p:nvPr>
        </p:nvSpPr>
        <p:spPr>
          <a:xfrm>
            <a:off x="457200" y="1219200"/>
            <a:ext cx="8229600" cy="4937125"/>
          </a:xfrm>
        </p:spPr>
        <p:txBody>
          <a:bodyPr/>
          <a:lstStyle/>
          <a:p>
            <a:pPr eaLnBrk="1" hangingPunct="1"/>
            <a:r>
              <a:rPr lang="et-EE" smtClean="0"/>
              <a:t>Põhimoodulis on programmeerimiskeeleks uue põlvkonna graafiline keel </a:t>
            </a:r>
            <a:r>
              <a:rPr lang="et-EE" smtClean="0">
                <a:hlinkClick r:id="rId2"/>
              </a:rPr>
              <a:t>Scratch</a:t>
            </a:r>
            <a:endParaRPr lang="et-EE" smtClean="0"/>
          </a:p>
          <a:p>
            <a:pPr lvl="1" eaLnBrk="1" hangingPunct="1"/>
            <a:r>
              <a:rPr lang="et-EE" smtClean="0"/>
              <a:t>Scratch’i sait </a:t>
            </a:r>
            <a:r>
              <a:rPr lang="et-EE" smtClean="0">
                <a:hlinkClick r:id="rId3"/>
              </a:rPr>
              <a:t>http://scratch.mit.edu</a:t>
            </a:r>
            <a:r>
              <a:rPr lang="et-EE" smtClean="0"/>
              <a:t> 	</a:t>
            </a:r>
          </a:p>
          <a:p>
            <a:pPr lvl="1" eaLnBrk="1" hangingPunct="1"/>
            <a:r>
              <a:rPr lang="et-EE" smtClean="0"/>
              <a:t>Scratch on loodud Massachusettsi Tehnoloogia Institudis (MIT) programmeerimise õpetamiseks algajatele</a:t>
            </a:r>
          </a:p>
          <a:p>
            <a:pPr eaLnBrk="1" hangingPunct="1"/>
            <a:r>
              <a:rPr lang="et-EE" smtClean="0"/>
              <a:t>Lisamoodulis tutvustatakse veel mingit </a:t>
            </a:r>
            <a:r>
              <a:rPr lang="et-EE" b="1" smtClean="0"/>
              <a:t>programmeerimiskeelt</a:t>
            </a:r>
            <a:r>
              <a:rPr lang="et-EE" smtClean="0"/>
              <a:t> (kooli valikul):</a:t>
            </a:r>
          </a:p>
          <a:p>
            <a:pPr lvl="1" eaLnBrk="1" hangingPunct="1"/>
            <a:r>
              <a:rPr lang="et-EE" smtClean="0"/>
              <a:t>Python- või VBA</a:t>
            </a:r>
          </a:p>
          <a:p>
            <a:pPr lvl="1" eaLnBrk="1" hangingPunct="1"/>
            <a:r>
              <a:rPr lang="et-EE" smtClean="0"/>
              <a:t>PHP,  JavaScript,  Alice,  Visual Basic Express (õpetamiseks kaugemas perspektiivis)</a:t>
            </a:r>
          </a:p>
          <a:p>
            <a:pPr eaLnBrk="1" hangingPunct="1"/>
            <a:endParaRPr lang="et-EE" smtClean="0"/>
          </a:p>
        </p:txBody>
      </p:sp>
      <p:sp>
        <p:nvSpPr>
          <p:cNvPr id="15364" name="Footer Placeholder 4"/>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15365"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267E0B8F-61EE-4D6A-8253-A44F794F9875}" type="slidenum">
              <a:rPr lang="et-EE" smtClean="0"/>
              <a:pPr fontAlgn="base">
                <a:spcBef>
                  <a:spcPct val="0"/>
                </a:spcBef>
                <a:spcAft>
                  <a:spcPct val="0"/>
                </a:spcAft>
                <a:defRPr/>
              </a:pPr>
              <a:t>5</a:t>
            </a:fld>
            <a:endParaRPr lang="et-EE"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t-EE" smtClean="0"/>
              <a:t>RAKENDUSTE LOOMISE PÕHIFAASID I</a:t>
            </a:r>
          </a:p>
        </p:txBody>
      </p:sp>
      <p:sp>
        <p:nvSpPr>
          <p:cNvPr id="16387" name="Footer Placeholder 4"/>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16388"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43E511E4-5EEE-4D0A-A094-C2EA2C28A932}" type="slidenum">
              <a:rPr lang="et-EE" smtClean="0"/>
              <a:pPr fontAlgn="base">
                <a:spcBef>
                  <a:spcPct val="0"/>
                </a:spcBef>
                <a:spcAft>
                  <a:spcPct val="0"/>
                </a:spcAft>
                <a:defRPr/>
              </a:pPr>
              <a:t>6</a:t>
            </a:fld>
            <a:endParaRPr lang="et-EE" smtClean="0"/>
          </a:p>
        </p:txBody>
      </p:sp>
      <p:sp>
        <p:nvSpPr>
          <p:cNvPr id="16389" name="Content Placeholder 2"/>
          <p:cNvSpPr>
            <a:spLocks noGrp="1"/>
          </p:cNvSpPr>
          <p:nvPr>
            <p:ph sz="quarter" idx="1"/>
          </p:nvPr>
        </p:nvSpPr>
        <p:spPr>
          <a:xfrm>
            <a:off x="457200" y="1219200"/>
            <a:ext cx="8229600" cy="4937125"/>
          </a:xfrm>
        </p:spPr>
        <p:txBody>
          <a:bodyPr/>
          <a:lstStyle/>
          <a:p>
            <a:pPr eaLnBrk="1" hangingPunct="1"/>
            <a:r>
              <a:rPr lang="et-EE" smtClean="0"/>
              <a:t>Ülesande püstitus:</a:t>
            </a:r>
          </a:p>
          <a:p>
            <a:pPr lvl="1" eaLnBrk="1" hangingPunct="1"/>
            <a:r>
              <a:rPr lang="et-EE" smtClean="0"/>
              <a:t>Eesmärgid, põhifunktsioonid, nõuded, tingimused,…</a:t>
            </a:r>
          </a:p>
          <a:p>
            <a:pPr eaLnBrk="1" hangingPunct="1"/>
            <a:r>
              <a:rPr lang="et-EE" smtClean="0"/>
              <a:t>Analüüs:</a:t>
            </a:r>
          </a:p>
          <a:p>
            <a:pPr lvl="1" eaLnBrk="1" hangingPunct="1"/>
            <a:r>
              <a:rPr lang="et-EE" smtClean="0"/>
              <a:t>andmete määratlemine: tulemid, algandmed, abiandmed;</a:t>
            </a:r>
          </a:p>
          <a:p>
            <a:pPr lvl="1" eaLnBrk="1" hangingPunct="1"/>
            <a:r>
              <a:rPr lang="nn-NO" smtClean="0"/>
              <a:t>tegevuste määratlemine: meetodid, valemid, seosed jmt</a:t>
            </a:r>
            <a:r>
              <a:rPr lang="et-EE" smtClean="0"/>
              <a:t>;</a:t>
            </a:r>
          </a:p>
          <a:p>
            <a:pPr eaLnBrk="1" hangingPunct="1"/>
            <a:r>
              <a:rPr lang="nn-NO" smtClean="0"/>
              <a:t>Disain ehk projekteerimine</a:t>
            </a:r>
            <a:r>
              <a:rPr lang="et-EE" smtClean="0"/>
              <a:t>:</a:t>
            </a:r>
          </a:p>
          <a:p>
            <a:pPr lvl="1" eaLnBrk="1" hangingPunct="1"/>
            <a:r>
              <a:rPr lang="nn-NO" smtClean="0"/>
              <a:t>andmete organisatsiooni määratlemine: tabelid, dokumendid, failid...</a:t>
            </a:r>
            <a:endParaRPr lang="et-EE" smtClean="0"/>
          </a:p>
          <a:p>
            <a:pPr lvl="1" eaLnBrk="1" hangingPunct="1"/>
            <a:r>
              <a:rPr lang="nn-NO" smtClean="0"/>
              <a:t>tegevuste formaliseerimine: valemite, programmide organisatsiooni määramine, algoritmide koostamine,…</a:t>
            </a:r>
            <a:endParaRPr lang="et-EE" smtClean="0"/>
          </a:p>
          <a:p>
            <a:pPr lvl="1" eaLnBrk="1" hangingPunct="1"/>
            <a:r>
              <a:rPr lang="nn-NO" smtClean="0"/>
              <a:t> liideste kavandamine </a:t>
            </a:r>
            <a:endParaRPr lang="et-EE"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t-EE" dirty="0" smtClean="0"/>
              <a:t>RAKENDUSTE LOOMISE PÕHIFAASID II</a:t>
            </a:r>
            <a:endParaRPr lang="et-EE" dirty="0"/>
          </a:p>
        </p:txBody>
      </p:sp>
      <p:sp>
        <p:nvSpPr>
          <p:cNvPr id="17411" name="Footer Placeholder 4"/>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17412"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E57E3FF6-390C-4D36-8E78-0E45F14B62C6}" type="slidenum">
              <a:rPr lang="et-EE" smtClean="0"/>
              <a:pPr fontAlgn="base">
                <a:spcBef>
                  <a:spcPct val="0"/>
                </a:spcBef>
                <a:spcAft>
                  <a:spcPct val="0"/>
                </a:spcAft>
                <a:defRPr/>
              </a:pPr>
              <a:t>7</a:t>
            </a:fld>
            <a:endParaRPr lang="et-EE" smtClean="0"/>
          </a:p>
        </p:txBody>
      </p:sp>
      <p:sp>
        <p:nvSpPr>
          <p:cNvPr id="17413" name="Content Placeholder 2"/>
          <p:cNvSpPr>
            <a:spLocks noGrp="1"/>
          </p:cNvSpPr>
          <p:nvPr>
            <p:ph sz="quarter" idx="1"/>
          </p:nvPr>
        </p:nvSpPr>
        <p:spPr>
          <a:xfrm>
            <a:off x="457200" y="1219200"/>
            <a:ext cx="8229600" cy="4937125"/>
          </a:xfrm>
        </p:spPr>
        <p:txBody>
          <a:bodyPr/>
          <a:lstStyle/>
          <a:p>
            <a:pPr eaLnBrk="1" hangingPunct="1"/>
            <a:r>
              <a:rPr lang="et-EE" smtClean="0"/>
              <a:t>Realisatsioon ehk ehitus</a:t>
            </a:r>
          </a:p>
          <a:p>
            <a:pPr lvl="1" eaLnBrk="1" hangingPunct="1"/>
            <a:r>
              <a:rPr lang="fi-FI" smtClean="0"/>
              <a:t>andmete, valemite ja programmide sisestamine</a:t>
            </a:r>
            <a:endParaRPr lang="et-EE" smtClean="0"/>
          </a:p>
          <a:p>
            <a:pPr lvl="1" eaLnBrk="1" hangingPunct="1"/>
            <a:r>
              <a:rPr lang="et-EE" smtClean="0"/>
              <a:t>silumine ja testimine</a:t>
            </a:r>
          </a:p>
          <a:p>
            <a:pPr lvl="1" eaLnBrk="1" hangingPunct="1"/>
            <a:r>
              <a:rPr lang="et-EE" smtClean="0"/>
              <a:t>vormindamine ja kujundamine</a:t>
            </a:r>
          </a:p>
          <a:p>
            <a:pPr eaLnBrk="1" hangingPunct="1"/>
            <a:r>
              <a:rPr lang="et-EE" smtClean="0"/>
              <a:t>Kasutamine ehk ekspluatatsioon</a:t>
            </a:r>
          </a:p>
          <a:p>
            <a:pPr lvl="1" eaLnBrk="1" hangingPunct="1"/>
            <a:r>
              <a:rPr lang="et-EE" smtClean="0"/>
              <a:t>koolitus, kasutusjuhendid</a:t>
            </a:r>
          </a:p>
          <a:p>
            <a:pPr lvl="1" eaLnBrk="1" hangingPunct="1"/>
            <a:r>
              <a:rPr lang="et-EE" smtClean="0"/>
              <a:t>hooldus, arendus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t-EE" smtClean="0"/>
              <a:t>Modelleerimine ja algoritmimine</a:t>
            </a:r>
          </a:p>
        </p:txBody>
      </p:sp>
      <p:sp>
        <p:nvSpPr>
          <p:cNvPr id="18435" name="Content Placeholder 2"/>
          <p:cNvSpPr>
            <a:spLocks noGrp="1"/>
          </p:cNvSpPr>
          <p:nvPr>
            <p:ph idx="1"/>
          </p:nvPr>
        </p:nvSpPr>
        <p:spPr>
          <a:xfrm>
            <a:off x="457200" y="1219200"/>
            <a:ext cx="8229600" cy="4937125"/>
          </a:xfrm>
        </p:spPr>
        <p:txBody>
          <a:bodyPr/>
          <a:lstStyle/>
          <a:p>
            <a:pPr eaLnBrk="1" hangingPunct="1"/>
            <a:r>
              <a:rPr lang="et-EE" smtClean="0"/>
              <a:t>objektorienteeritud lähenemisviis ja unifitseeritud modelleerimiskeel </a:t>
            </a:r>
            <a:r>
              <a:rPr lang="et-EE" i="1" smtClean="0"/>
              <a:t>UML</a:t>
            </a:r>
            <a:r>
              <a:rPr lang="et-EE" smtClean="0"/>
              <a:t>;</a:t>
            </a:r>
          </a:p>
          <a:p>
            <a:pPr eaLnBrk="1" hangingPunct="1"/>
            <a:r>
              <a:rPr lang="et-EE" smtClean="0"/>
              <a:t>analüüsi ja disaini faasi vaatlemisel käsitletakse objekte, objektiklasse ning kirjeldamisel kasutatakse vastavaid diagramme; </a:t>
            </a:r>
          </a:p>
          <a:p>
            <a:pPr eaLnBrk="1" hangingPunct="1"/>
            <a:r>
              <a:rPr lang="et-EE" smtClean="0"/>
              <a:t>protsesside ja algoritmide esitamine toimub tegevusdiagrammide ja algoritmikeele (pseudokoodi) abil.</a:t>
            </a:r>
          </a:p>
        </p:txBody>
      </p:sp>
      <p:sp>
        <p:nvSpPr>
          <p:cNvPr id="18436" name="Footer Placeholder 4"/>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18437"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06F0C3CF-6AF3-44A5-8D5C-3AC2490DD1E0}" type="slidenum">
              <a:rPr lang="et-EE" smtClean="0"/>
              <a:pPr fontAlgn="base">
                <a:spcBef>
                  <a:spcPct val="0"/>
                </a:spcBef>
                <a:spcAft>
                  <a:spcPct val="0"/>
                </a:spcAft>
                <a:defRPr/>
              </a:pPr>
              <a:t>8</a:t>
            </a:fld>
            <a:endParaRPr lang="et-EE"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t-EE" dirty="0" smtClean="0"/>
              <a:t>UML (Unified Modeling Language )</a:t>
            </a:r>
            <a:br>
              <a:rPr lang="et-EE" dirty="0" smtClean="0"/>
            </a:br>
            <a:r>
              <a:rPr lang="en-US" dirty="0" err="1" smtClean="0">
                <a:solidFill>
                  <a:srgbClr val="000000"/>
                </a:solidFill>
                <a:latin typeface="Arial"/>
                <a:cs typeface="Arial"/>
              </a:rPr>
              <a:t>unifitseeritud</a:t>
            </a:r>
            <a:r>
              <a:rPr lang="en-US" dirty="0" smtClean="0">
                <a:solidFill>
                  <a:srgbClr val="000000"/>
                </a:solidFill>
                <a:latin typeface="Arial"/>
                <a:cs typeface="Arial"/>
              </a:rPr>
              <a:t> </a:t>
            </a:r>
            <a:r>
              <a:rPr lang="en-US" dirty="0" err="1" smtClean="0">
                <a:solidFill>
                  <a:srgbClr val="000000"/>
                </a:solidFill>
                <a:latin typeface="Arial"/>
                <a:cs typeface="Arial"/>
              </a:rPr>
              <a:t>modelleerimiskeel</a:t>
            </a:r>
            <a:r>
              <a:rPr lang="en-US" dirty="0" smtClean="0">
                <a:solidFill>
                  <a:srgbClr val="000000"/>
                </a:solidFill>
                <a:latin typeface="Arial"/>
                <a:cs typeface="Arial"/>
              </a:rPr>
              <a:t> </a:t>
            </a:r>
            <a:endParaRPr lang="et-EE" dirty="0"/>
          </a:p>
        </p:txBody>
      </p:sp>
      <p:sp>
        <p:nvSpPr>
          <p:cNvPr id="19459" name="Content Placeholder 5"/>
          <p:cNvSpPr>
            <a:spLocks noGrp="1"/>
          </p:cNvSpPr>
          <p:nvPr>
            <p:ph idx="1"/>
          </p:nvPr>
        </p:nvSpPr>
        <p:spPr>
          <a:xfrm>
            <a:off x="457200" y="1357313"/>
            <a:ext cx="8229600" cy="4799012"/>
          </a:xfrm>
        </p:spPr>
        <p:txBody>
          <a:bodyPr/>
          <a:lstStyle/>
          <a:p>
            <a:pPr eaLnBrk="1" hangingPunct="1"/>
            <a:r>
              <a:rPr lang="et-EE" sz="2400" smtClean="0">
                <a:solidFill>
                  <a:srgbClr val="000000"/>
                </a:solidFill>
                <a:cs typeface="Arial" pitchFamily="34" charset="0"/>
              </a:rPr>
              <a:t>Objektorienteritud graafiline keel süsteemide visuaalseks analüüsiks, kavandamiseks, loomiseks ja dokumenteerimiseks</a:t>
            </a:r>
          </a:p>
          <a:p>
            <a:pPr eaLnBrk="1" hangingPunct="1"/>
            <a:r>
              <a:rPr lang="et-EE" sz="2400" smtClean="0">
                <a:solidFill>
                  <a:srgbClr val="000000"/>
                </a:solidFill>
                <a:cs typeface="Arial" pitchFamily="34" charset="0"/>
              </a:rPr>
              <a:t>Süsteemide struktuuri, oleku ja käitumise kirjeldamiseks </a:t>
            </a:r>
          </a:p>
          <a:p>
            <a:pPr eaLnBrk="1" hangingPunct="1"/>
            <a:r>
              <a:rPr lang="et-EE" sz="2400" smtClean="0">
                <a:solidFill>
                  <a:srgbClr val="000000"/>
                </a:solidFill>
                <a:cs typeface="Arial" pitchFamily="34" charset="0"/>
              </a:rPr>
              <a:t>Kasutatakse erinevat tüüpi diagramme (mudeleid): </a:t>
            </a:r>
          </a:p>
          <a:p>
            <a:pPr lvl="1" eaLnBrk="1" hangingPunct="1"/>
            <a:r>
              <a:rPr lang="et-EE" sz="2000" smtClean="0">
                <a:solidFill>
                  <a:srgbClr val="000000"/>
                </a:solidFill>
                <a:cs typeface="Arial" pitchFamily="34" charset="0"/>
              </a:rPr>
              <a:t>klassi- ja objektidiagrammid</a:t>
            </a:r>
          </a:p>
          <a:p>
            <a:pPr lvl="1" eaLnBrk="1" hangingPunct="1"/>
            <a:r>
              <a:rPr lang="et-EE" sz="2000" smtClean="0">
                <a:solidFill>
                  <a:srgbClr val="000000"/>
                </a:solidFill>
                <a:cs typeface="Arial" pitchFamily="34" charset="0"/>
              </a:rPr>
              <a:t>tegevusdiagrammid</a:t>
            </a:r>
          </a:p>
          <a:p>
            <a:pPr lvl="1" eaLnBrk="1" hangingPunct="1"/>
            <a:r>
              <a:rPr lang="et-EE" sz="2000" smtClean="0">
                <a:solidFill>
                  <a:srgbClr val="000000"/>
                </a:solidFill>
                <a:cs typeface="Arial" pitchFamily="34" charset="0"/>
              </a:rPr>
              <a:t>kasutusjuhtude diagrammid</a:t>
            </a:r>
          </a:p>
          <a:p>
            <a:pPr lvl="1" eaLnBrk="1" hangingPunct="1"/>
            <a:r>
              <a:rPr lang="et-EE" sz="2000" smtClean="0">
                <a:solidFill>
                  <a:srgbClr val="000000"/>
                </a:solidFill>
                <a:cs typeface="Arial" pitchFamily="34" charset="0"/>
              </a:rPr>
              <a:t>olekudiagrammid</a:t>
            </a:r>
          </a:p>
          <a:p>
            <a:pPr lvl="1" eaLnBrk="1" hangingPunct="1"/>
            <a:r>
              <a:rPr lang="et-EE" sz="2000" smtClean="0">
                <a:solidFill>
                  <a:srgbClr val="000000"/>
                </a:solidFill>
                <a:cs typeface="Arial" pitchFamily="34" charset="0"/>
              </a:rPr>
              <a:t>...</a:t>
            </a:r>
          </a:p>
          <a:p>
            <a:pPr eaLnBrk="1" hangingPunct="1"/>
            <a:r>
              <a:rPr lang="et-EE" sz="2400" smtClean="0">
                <a:solidFill>
                  <a:srgbClr val="000000"/>
                </a:solidFill>
                <a:cs typeface="Arial" pitchFamily="34" charset="0"/>
              </a:rPr>
              <a:t>Peamised: </a:t>
            </a:r>
            <a:r>
              <a:rPr lang="et-EE" sz="2400" smtClean="0">
                <a:cs typeface="Arial" pitchFamily="34" charset="0"/>
              </a:rPr>
              <a:t>klassi- ja tegevusdiagrammid</a:t>
            </a:r>
          </a:p>
          <a:p>
            <a:pPr eaLnBrk="1" hangingPunct="1"/>
            <a:r>
              <a:rPr lang="et-EE" sz="2400" smtClean="0"/>
              <a:t>UML diagrammides kasutatakse standardseid sümboleid ja kujundeid</a:t>
            </a:r>
            <a:r>
              <a:rPr lang="et-EE" sz="2400" smtClean="0">
                <a:cs typeface="Arial" pitchFamily="34" charset="0"/>
              </a:rPr>
              <a:t> </a:t>
            </a:r>
          </a:p>
        </p:txBody>
      </p:sp>
      <p:sp>
        <p:nvSpPr>
          <p:cNvPr id="19460" name="Footer Placeholder 2"/>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i-FI" smtClean="0"/>
              <a:t>Rakenduste loomise ja programmeerimise alused</a:t>
            </a:r>
            <a:endParaRPr lang="et-EE" smtClean="0"/>
          </a:p>
        </p:txBody>
      </p:sp>
      <p:sp>
        <p:nvSpPr>
          <p:cNvPr id="19461" name="Slide Number Placeholder 3"/>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45632A44-348D-46CE-9B12-95D32939D758}" type="slidenum">
              <a:rPr lang="et-EE" smtClean="0"/>
              <a:pPr fontAlgn="base">
                <a:spcBef>
                  <a:spcPct val="0"/>
                </a:spcBef>
                <a:spcAft>
                  <a:spcPct val="0"/>
                </a:spcAft>
                <a:defRPr/>
              </a:pPr>
              <a:t>9</a:t>
            </a:fld>
            <a:endParaRPr lang="et-EE"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akenduste loomise ja programmeerimise alused">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Rakenduste loomise ja programmeerimise alused</Template>
  <TotalTime>637</TotalTime>
  <Words>1905</Words>
  <Application>Microsoft Office PowerPoint</Application>
  <PresentationFormat>On-screen Show (4:3)</PresentationFormat>
  <Paragraphs>452</Paragraphs>
  <Slides>37</Slides>
  <Notes>3</Notes>
  <HiddenSlides>0</HiddenSlides>
  <MMClips>0</MMClips>
  <ScaleCrop>false</ScaleCrop>
  <HeadingPairs>
    <vt:vector size="6" baseType="variant">
      <vt:variant>
        <vt:lpstr>Theme</vt:lpstr>
      </vt:variant>
      <vt:variant>
        <vt:i4>1</vt:i4>
      </vt:variant>
      <vt:variant>
        <vt:lpstr>Slide Titles</vt:lpstr>
      </vt:variant>
      <vt:variant>
        <vt:i4>37</vt:i4>
      </vt:variant>
      <vt:variant>
        <vt:lpstr>Custom Shows</vt:lpstr>
      </vt:variant>
      <vt:variant>
        <vt:i4>1</vt:i4>
      </vt:variant>
    </vt:vector>
  </HeadingPairs>
  <TitlesOfParts>
    <vt:vector size="39" baseType="lpstr">
      <vt:lpstr>Rakenduste loomise ja programmeerimise alused</vt:lpstr>
      <vt:lpstr>Rakenduste loomise ja programmeerimise alused</vt:lpstr>
      <vt:lpstr>Kursuse eesmärk</vt:lpstr>
      <vt:lpstr>Kursuse maht ja sisu</vt:lpstr>
      <vt:lpstr>Kursuse sisu</vt:lpstr>
      <vt:lpstr>Põhi- ja lisamoodul programmeerimises</vt:lpstr>
      <vt:lpstr>RAKENDUSTE LOOMISE PÕHIFAASID I</vt:lpstr>
      <vt:lpstr>RAKENDUSTE LOOMISE PÕHIFAASID II</vt:lpstr>
      <vt:lpstr>Modelleerimine ja algoritmimine</vt:lpstr>
      <vt:lpstr>UML (Unified Modeling Language ) unifitseeritud modelleerimiskeel </vt:lpstr>
      <vt:lpstr>UML diagrammide elemendid</vt:lpstr>
      <vt:lpstr>Objektid</vt:lpstr>
      <vt:lpstr>Objektide omadused</vt:lpstr>
      <vt:lpstr>Objektide tegevused</vt:lpstr>
      <vt:lpstr>Klassid ja objektid</vt:lpstr>
      <vt:lpstr>Klasside näited I</vt:lpstr>
      <vt:lpstr>Klasside näited II</vt:lpstr>
      <vt:lpstr>Protsesside modelleerimisest</vt:lpstr>
      <vt:lpstr>Järjestikuste ja  paralleelsete protsesside skeemid</vt:lpstr>
      <vt:lpstr>Hargnevate ja kordusprotsesside skeemid</vt:lpstr>
      <vt:lpstr>Algoritm</vt:lpstr>
      <vt:lpstr>Algoritmi esitusviisi näiteid</vt:lpstr>
      <vt:lpstr>Põhimoodul</vt:lpstr>
      <vt:lpstr>Scratchi põhimõisted</vt:lpstr>
      <vt:lpstr>Objektid Scratchis</vt:lpstr>
      <vt:lpstr>Spraidid</vt:lpstr>
      <vt:lpstr>Kostüümid</vt:lpstr>
      <vt:lpstr>Lava</vt:lpstr>
      <vt:lpstr>Skriptid</vt:lpstr>
      <vt:lpstr>Skriptide näited</vt:lpstr>
      <vt:lpstr>Sündmused</vt:lpstr>
      <vt:lpstr>Projektid</vt:lpstr>
      <vt:lpstr>Scratchi projekti skeem  (seosed objektide vahel)</vt:lpstr>
      <vt:lpstr>Muutujad</vt:lpstr>
      <vt:lpstr>Muutuja nimi ja skoop</vt:lpstr>
      <vt:lpstr>Muutujad Scratch’is</vt:lpstr>
      <vt:lpstr>Muutujad Scratch’is</vt:lpstr>
      <vt:lpstr>Muutujate plokid (käsud)</vt:lpstr>
      <vt:lpstr>GAG_2013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Rakenduste loomise ja programmeerimise alused</dc:title>
  <dc:creator>lektor</dc:creator>
  <cp:lastModifiedBy>inga petuhhov</cp:lastModifiedBy>
  <cp:revision>68</cp:revision>
  <dcterms:created xsi:type="dcterms:W3CDTF">2011-08-11T12:19:35Z</dcterms:created>
  <dcterms:modified xsi:type="dcterms:W3CDTF">2012-12-31T11:32:45Z</dcterms:modified>
</cp:coreProperties>
</file>