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7" r:id="rId2"/>
    <p:sldId id="322" r:id="rId3"/>
    <p:sldId id="319" r:id="rId4"/>
    <p:sldId id="320" r:id="rId5"/>
    <p:sldId id="321" r:id="rId6"/>
    <p:sldId id="318" r:id="rId7"/>
    <p:sldId id="302" r:id="rId8"/>
    <p:sldId id="303" r:id="rId9"/>
    <p:sldId id="306" r:id="rId10"/>
    <p:sldId id="304" r:id="rId11"/>
    <p:sldId id="305" r:id="rId12"/>
    <p:sldId id="308" r:id="rId13"/>
    <p:sldId id="309" r:id="rId14"/>
    <p:sldId id="312" r:id="rId15"/>
    <p:sldId id="310" r:id="rId16"/>
    <p:sldId id="311" r:id="rId17"/>
    <p:sldId id="313" r:id="rId18"/>
    <p:sldId id="314" r:id="rId19"/>
    <p:sldId id="307" r:id="rId20"/>
    <p:sldId id="301" r:id="rId21"/>
    <p:sldId id="299" r:id="rId22"/>
    <p:sldId id="297" r:id="rId23"/>
    <p:sldId id="264" r:id="rId24"/>
    <p:sldId id="300" r:id="rId25"/>
    <p:sldId id="259" r:id="rId26"/>
    <p:sldId id="315" r:id="rId27"/>
    <p:sldId id="316" r:id="rId2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910" autoAdjust="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EEA2-0CD2-AD4D-BDEE-CC803195323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5908-4798-D04F-ABFF-637167F9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zabethcastro.com/html/extras/entiti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3.org/Consortium/missio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http://www.elizabethcastro.com/html/extras/entities.html</a:t>
            </a:r>
            <a:endParaRPr lang="et-EE" dirty="0" smtClean="0"/>
          </a:p>
          <a:p>
            <a:r>
              <a:rPr lang="et-EE" dirty="0" smtClean="0">
                <a:hlinkClick r:id="rId4"/>
              </a:rPr>
              <a:t>https://www.w3.org/Consortium/mission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Liidese sisendi kontrolleri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et-E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hõlmab järgmisi operatsioonisüsteeme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märkeruudud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checkboxes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võimaldavad kasutajatel ära märkida mitu teistest sõltumatut valikut;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raadionupud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butt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ons) - võimaldavad kasutajal valida ainult ühe pakutavatest valikutest;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tekstiväljad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fields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lubavad kasutajatel teksti sisestada;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rippmenüü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dropdown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sama funktsionaalsusega nagu raadionupud, kuid ruumi mõistes kompaktsem;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loendikastid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boxes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funktsionaalsuselt sarnased märkeruutudega, kuid ruumi mõttes palju kompaktsemad ning neid on võimalik kerida; sarnaselt rippmenüüle, toetab ka see suurel hulgal erinevaid valikuid;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nupud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buttons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võivad olla mõeldud paljudeks tegevusteks, tavaliselt annavad nupud süsteemile käsu võtta kõik eelnev kasutaja sisestatud info ning sellega midagi teha.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(Garrett 2011: 116-117)</a:t>
            </a:r>
          </a:p>
          <a:p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Teabe osad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Teavitused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notifications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Sõnumid, mis teavitavad kasutajat, kui midagi toimub, näiteks antakse teada ülesannete edukast lõpetamisest, tekkinud veast või hoiatatakse.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Edenemisriba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 bars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Näitab, kus kasutaja protsessi erinevaid etappe läbides parajasti asub.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Spikrid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tips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Võimaldavad kasutajatel näha vihjeid, kuidas toimida või milleks objektid on mõeldud, kui näiteks objektist kursoriga üle hõljuda.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Sõnumid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boxes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Teatekastid on väikesed aknad, mis annavad kasutajale infot ja nõuavad meetmete täitmist, enne kui edasi liikuda.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Hüpikaknad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 windows - pop-up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Nõuavad kasutajate tegutsemist mingil kindlal viisil, enne kui uuesti süsteemi juurde naasta.</a:t>
            </a:r>
          </a:p>
          <a:p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</a:t>
            </a:r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Navigatsiooni osad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Otsing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field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Tegevus toimub tekstiväljal, mis võimaldab kasutajatel sisestada märksõna või fraasi, teha päringuid ja saada võimalikult täpseid vasteid. Tavaliselt on tegu üherealise tekstikastiga ja otsingu teostamiseks mõeldud nupuga.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Jäljerida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breadcrumb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Võimaldab kasutajatel tuvastada oma asukoha üldises süsteemi struktuuris.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Lehekülgjaotus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pagination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Jaotab veebilehe sisu lehekülgede vahel ning annab kasutajale võimaluse lehti vahele jätta.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Sildid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Võimaldavad kasutajal leida samasse kategooriasse kuuluvat sisu. Erinevad märksüsteemid lubavad ka kasutajal lisada sisule erinevaid silte.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Liugurid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sliders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Võimaldavad kasutajal määrata või muuta väärtusi.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Ikoonid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Erinevad lihtsustatud sümbolid, mis aitavad kasutajatel süsteemis navigeerida ning on tavaliselt lingitud.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Karusell (</a:t>
            </a:r>
            <a:r>
              <a:rPr lang="et-E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carousel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Koosneb erinevatest piltidest, mis tavaliselt on lingitud. Kasutajad saavad teha valikuid, sirvides erinevate üksuste vahel.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dirty="0" smtClean="0"/>
              <a:t>(4) Nippe hea veebivormi koostamiseks </a:t>
            </a:r>
            <a:r>
              <a:rPr lang="et-EE" dirty="0" smtClean="0"/>
              <a:t>(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Coyle 2016):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 peaks olema ühes veerus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väljade sildid tuleb joondada väljade peale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silt tuleb siduda vastava väljaga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vältida tuleb suurtähti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kuvada võimalikud valikud, kui neid on alla kuue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kohatäite kasutamist välja sildina tuleb vältida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märkeruudud ja raadionupud tuleb paigutada üksteise alla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tegevusele üleskutsuvad elemendid peavad olema kirjeldavad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tuleb näidata, kus ilmnes viga ja mis põhjusel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 kasutaja on lõpetanud välja täitmise, tuleb sisend kinnitada või valideerida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põhilist abistavat teksti ei saa ära peita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primaarsed ja sekundaarsed tegevused tuleb omavahel eristada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väljade pikkused peavad vastama vajadusele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igasugused tärnid tuleb välja jätta ja tähistada selgelt valikulised väljad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seotud informatsioon tuleb rühmitada</a:t>
            </a:r>
          </a:p>
          <a:p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6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Päring</a:t>
            </a:r>
            <a:r>
              <a:rPr lang="en-US" dirty="0"/>
              <a:t>: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otsida</a:t>
            </a:r>
            <a:r>
              <a:rPr lang="en-US" dirty="0"/>
              <a:t> </a:t>
            </a:r>
            <a:r>
              <a:rPr lang="en-US" dirty="0" err="1"/>
              <a:t>kindlat</a:t>
            </a:r>
            <a:r>
              <a:rPr lang="en-US" dirty="0"/>
              <a:t> </a:t>
            </a:r>
            <a:r>
              <a:rPr lang="en-US" dirty="0" err="1"/>
              <a:t>sõnavormi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määrata</a:t>
            </a:r>
            <a:r>
              <a:rPr lang="en-US" dirty="0"/>
              <a:t> </a:t>
            </a:r>
            <a:r>
              <a:rPr lang="en-US" dirty="0" err="1"/>
              <a:t>sõna</a:t>
            </a:r>
            <a:r>
              <a:rPr lang="en-US" dirty="0"/>
              <a:t> </a:t>
            </a:r>
            <a:r>
              <a:rPr lang="en-US" dirty="0" err="1"/>
              <a:t>grammatilised</a:t>
            </a:r>
            <a:r>
              <a:rPr lang="en-US" dirty="0"/>
              <a:t> </a:t>
            </a:r>
            <a:r>
              <a:rPr lang="en-US" dirty="0" err="1"/>
              <a:t>tunnused</a:t>
            </a:r>
            <a:r>
              <a:rPr lang="en-US" dirty="0"/>
              <a:t> (</a:t>
            </a:r>
            <a:r>
              <a:rPr lang="en-US" dirty="0" err="1"/>
              <a:t>valikuid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slaidilt</a:t>
            </a:r>
            <a:r>
              <a:rPr lang="en-US" dirty="0"/>
              <a:t> </a:t>
            </a:r>
            <a:r>
              <a:rPr lang="en-US" dirty="0" err="1"/>
              <a:t>paistab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põhimõte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kasutajaliidese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loomisel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kasutaja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korpusest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vajaliku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materjali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või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kiiresti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võimalikult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Kasutajat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informatsiooni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valikutega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lämmatada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vastavalt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valikule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avanevad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järgmised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valikud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kõiki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kategooriaid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err="1"/>
              <a:t>Kuulsad</a:t>
            </a:r>
            <a:r>
              <a:rPr lang="en-US" i="0" dirty="0"/>
              <a:t> </a:t>
            </a:r>
            <a:r>
              <a:rPr lang="en-US" i="0" dirty="0" err="1"/>
              <a:t>Collinsi</a:t>
            </a:r>
            <a:r>
              <a:rPr lang="en-US" i="0" dirty="0"/>
              <a:t> </a:t>
            </a:r>
            <a:r>
              <a:rPr lang="en-US" i="0" dirty="0" err="1"/>
              <a:t>sõnaraamatud</a:t>
            </a:r>
            <a:endParaRPr lang="en-US" i="0" dirty="0"/>
          </a:p>
          <a:p>
            <a:r>
              <a:rPr lang="en-US" i="1" dirty="0"/>
              <a:t>Kind</a:t>
            </a:r>
            <a:r>
              <a:rPr lang="en-US" dirty="0"/>
              <a:t> – </a:t>
            </a:r>
            <a:r>
              <a:rPr lang="en-US" dirty="0" err="1"/>
              <a:t>omadussõna</a:t>
            </a:r>
            <a:r>
              <a:rPr lang="en-US" dirty="0"/>
              <a:t>, ‘</a:t>
            </a:r>
            <a:r>
              <a:rPr lang="en-US" dirty="0" err="1"/>
              <a:t>lahke</a:t>
            </a:r>
            <a:r>
              <a:rPr lang="en-US" dirty="0"/>
              <a:t>’</a:t>
            </a:r>
          </a:p>
          <a:p>
            <a:r>
              <a:rPr lang="en-US" dirty="0" err="1"/>
              <a:t>Millised</a:t>
            </a:r>
            <a:r>
              <a:rPr lang="en-US" dirty="0"/>
              <a:t> </a:t>
            </a:r>
            <a:r>
              <a:rPr lang="en-US" dirty="0" err="1"/>
              <a:t>sõnad</a:t>
            </a:r>
            <a:r>
              <a:rPr lang="en-US" dirty="0"/>
              <a:t> </a:t>
            </a:r>
            <a:r>
              <a:rPr lang="en-US" dirty="0" err="1"/>
              <a:t>esinevad</a:t>
            </a:r>
            <a:r>
              <a:rPr lang="en-US" dirty="0"/>
              <a:t> </a:t>
            </a:r>
            <a:r>
              <a:rPr lang="en-US" dirty="0" err="1"/>
              <a:t>sõnaraamatutes</a:t>
            </a:r>
            <a:r>
              <a:rPr lang="en-US" dirty="0"/>
              <a:t> </a:t>
            </a:r>
            <a:r>
              <a:rPr lang="en-US" dirty="0" err="1"/>
              <a:t>sõna</a:t>
            </a:r>
            <a:r>
              <a:rPr lang="en-US" dirty="0"/>
              <a:t> ‘</a:t>
            </a:r>
            <a:r>
              <a:rPr lang="en-US" dirty="0" err="1"/>
              <a:t>lahke</a:t>
            </a:r>
            <a:r>
              <a:rPr lang="en-US" dirty="0"/>
              <a:t>’ </a:t>
            </a:r>
            <a:r>
              <a:rPr lang="en-US" dirty="0" err="1"/>
              <a:t>seletustes</a:t>
            </a:r>
            <a:r>
              <a:rPr lang="en-US" dirty="0"/>
              <a:t>? </a:t>
            </a: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sagedamini</a:t>
            </a:r>
            <a:r>
              <a:rPr lang="en-US" dirty="0"/>
              <a:t> – </a:t>
            </a:r>
            <a:r>
              <a:rPr lang="en-US" dirty="0" err="1"/>
              <a:t>nagu</a:t>
            </a:r>
            <a:r>
              <a:rPr lang="en-US" dirty="0"/>
              <a:t> ka </a:t>
            </a:r>
            <a:r>
              <a:rPr lang="en-US" dirty="0" err="1"/>
              <a:t>sõnapilvest</a:t>
            </a:r>
            <a:r>
              <a:rPr lang="en-US" dirty="0"/>
              <a:t> </a:t>
            </a:r>
            <a:r>
              <a:rPr lang="en-US" dirty="0" err="1"/>
              <a:t>näha</a:t>
            </a:r>
            <a:r>
              <a:rPr lang="en-US" dirty="0"/>
              <a:t> – </a:t>
            </a:r>
            <a:r>
              <a:rPr lang="en-US" i="1" dirty="0"/>
              <a:t>caring</a:t>
            </a:r>
            <a:r>
              <a:rPr lang="en-US" dirty="0"/>
              <a:t> ‘</a:t>
            </a:r>
            <a:r>
              <a:rPr lang="en-US" dirty="0" err="1"/>
              <a:t>hooliv</a:t>
            </a:r>
            <a:r>
              <a:rPr lang="en-US" dirty="0"/>
              <a:t>’, </a:t>
            </a:r>
            <a:r>
              <a:rPr lang="en-US" i="1" dirty="0"/>
              <a:t>considerate</a:t>
            </a:r>
            <a:r>
              <a:rPr lang="en-US" dirty="0"/>
              <a:t> ja </a:t>
            </a:r>
            <a:r>
              <a:rPr lang="en-US" i="1" dirty="0"/>
              <a:t>attentive</a:t>
            </a:r>
            <a:r>
              <a:rPr lang="en-US" dirty="0"/>
              <a:t> - </a:t>
            </a:r>
            <a:r>
              <a:rPr lang="en-US" dirty="0" err="1"/>
              <a:t>mõlemad</a:t>
            </a:r>
            <a:r>
              <a:rPr lang="en-US" dirty="0"/>
              <a:t> ‘</a:t>
            </a:r>
            <a:r>
              <a:rPr lang="en-US" dirty="0" err="1"/>
              <a:t>tähelepanelik</a:t>
            </a:r>
            <a:r>
              <a:rPr lang="en-US" dirty="0"/>
              <a:t>, </a:t>
            </a:r>
            <a:r>
              <a:rPr lang="en-US" dirty="0" err="1"/>
              <a:t>arvestav</a:t>
            </a:r>
            <a:r>
              <a:rPr lang="en-US" dirty="0"/>
              <a:t>’, </a:t>
            </a:r>
          </a:p>
          <a:p>
            <a:r>
              <a:rPr lang="en-US" dirty="0"/>
              <a:t>Score – </a:t>
            </a:r>
            <a:r>
              <a:rPr lang="en-US" dirty="0" err="1"/>
              <a:t>koosesinemise</a:t>
            </a:r>
            <a:r>
              <a:rPr lang="en-US" dirty="0"/>
              <a:t> </a:t>
            </a:r>
            <a:r>
              <a:rPr lang="en-US" dirty="0" err="1"/>
              <a:t>korrelatsioon</a:t>
            </a:r>
            <a:r>
              <a:rPr lang="en-US" dirty="0"/>
              <a:t> 0…1.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JavaScripti</a:t>
            </a:r>
            <a:r>
              <a:rPr lang="en-US" dirty="0"/>
              <a:t> </a:t>
            </a:r>
            <a:r>
              <a:rPr lang="en-US" dirty="0" err="1"/>
              <a:t>teek</a:t>
            </a:r>
            <a:r>
              <a:rPr lang="en-US" dirty="0"/>
              <a:t>: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D3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Data-Driven Documents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D3.js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JavaScript library for visualizing data using web standards. D3 helps you bring data to life using SVG, Canvas and HTML. D3 combines powerful visualization and interaction techniques with a data-driven approach to DOM manipulation, giving you the full capabilities of modern browsers and the freedom to design the right visual interface for your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Prototüüpide</a:t>
            </a:r>
            <a:r>
              <a:rPr lang="en-US" b="0" dirty="0"/>
              <a:t> </a:t>
            </a:r>
            <a:r>
              <a:rPr lang="en-US" b="0" dirty="0" err="1"/>
              <a:t>loomine</a:t>
            </a:r>
            <a:r>
              <a:rPr lang="en-US" b="0" dirty="0"/>
              <a:t>.</a:t>
            </a:r>
          </a:p>
          <a:p>
            <a:r>
              <a:rPr lang="en-US" b="1" dirty="0"/>
              <a:t>Visio </a:t>
            </a:r>
            <a:r>
              <a:rPr lang="en-US" dirty="0"/>
              <a:t>– </a:t>
            </a:r>
            <a:r>
              <a:rPr lang="en-US" dirty="0" err="1"/>
              <a:t>mõeldud</a:t>
            </a:r>
            <a:r>
              <a:rPr lang="en-US" dirty="0"/>
              <a:t> </a:t>
            </a:r>
            <a:r>
              <a:rPr lang="en-US" dirty="0" err="1"/>
              <a:t>diagrammide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seal on </a:t>
            </a:r>
            <a:r>
              <a:rPr lang="en-US" dirty="0" err="1"/>
              <a:t>šabloonid</a:t>
            </a:r>
            <a:r>
              <a:rPr lang="en-US" dirty="0"/>
              <a:t> </a:t>
            </a:r>
            <a:r>
              <a:rPr lang="en-US" dirty="0" err="1"/>
              <a:t>veebilehtede</a:t>
            </a:r>
            <a:r>
              <a:rPr lang="en-US" dirty="0"/>
              <a:t> ja </a:t>
            </a:r>
            <a:r>
              <a:rPr lang="en-US" dirty="0" err="1"/>
              <a:t>mobiilirakenduste</a:t>
            </a:r>
            <a:r>
              <a:rPr lang="en-US" dirty="0"/>
              <a:t> </a:t>
            </a:r>
            <a:r>
              <a:rPr lang="en-US" dirty="0" err="1"/>
              <a:t>kujundamiseks</a:t>
            </a:r>
            <a:r>
              <a:rPr lang="en-US" dirty="0"/>
              <a:t> (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minu</a:t>
            </a:r>
            <a:r>
              <a:rPr lang="en-US" dirty="0"/>
              <a:t> </a:t>
            </a:r>
            <a:r>
              <a:rPr lang="en-US" dirty="0" err="1"/>
              <a:t>antud</a:t>
            </a:r>
            <a:r>
              <a:rPr lang="en-US" dirty="0"/>
              <a:t> </a:t>
            </a:r>
            <a:r>
              <a:rPr lang="en-US" dirty="0" err="1"/>
              <a:t>lingile</a:t>
            </a:r>
            <a:r>
              <a:rPr lang="en-US" dirty="0"/>
              <a:t> </a:t>
            </a:r>
            <a:r>
              <a:rPr lang="en-US" dirty="0" err="1"/>
              <a:t>klikkida</a:t>
            </a:r>
            <a:r>
              <a:rPr lang="en-US" dirty="0"/>
              <a:t>, </a:t>
            </a:r>
            <a:r>
              <a:rPr lang="en-US" dirty="0" err="1"/>
              <a:t>näeb</a:t>
            </a:r>
            <a:r>
              <a:rPr lang="en-US" dirty="0"/>
              <a:t> </a:t>
            </a:r>
            <a:r>
              <a:rPr lang="en-US" dirty="0" err="1"/>
              <a:t>tutvustusvideot</a:t>
            </a:r>
            <a:r>
              <a:rPr lang="en-US" dirty="0"/>
              <a:t>)</a:t>
            </a:r>
          </a:p>
          <a:p>
            <a:r>
              <a:rPr lang="en-US" dirty="0"/>
              <a:t>OmniGraffle ja Visio </a:t>
            </a:r>
            <a:r>
              <a:rPr lang="en-US" dirty="0" err="1"/>
              <a:t>mõlemad</a:t>
            </a:r>
            <a:r>
              <a:rPr lang="en-US" dirty="0"/>
              <a:t> </a:t>
            </a:r>
            <a:r>
              <a:rPr lang="en-US" dirty="0" err="1"/>
              <a:t>Ilja</a:t>
            </a:r>
            <a:r>
              <a:rPr lang="en-US" dirty="0"/>
              <a:t> </a:t>
            </a:r>
            <a:r>
              <a:rPr lang="en-US" dirty="0" err="1"/>
              <a:t>soovitatud</a:t>
            </a:r>
            <a:r>
              <a:rPr lang="en-US" dirty="0"/>
              <a:t> </a:t>
            </a:r>
            <a:r>
              <a:rPr lang="en-US" dirty="0" err="1"/>
              <a:t>vahendid</a:t>
            </a:r>
            <a:r>
              <a:rPr lang="en-US" dirty="0"/>
              <a:t>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dirty="0" err="1"/>
              <a:t>SketchBook</a:t>
            </a:r>
            <a:r>
              <a:rPr lang="en-US" dirty="0"/>
              <a:t> Pro, UI Sketcher, Adobe Illustrator.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5908-4798-D04F-ABFF-637167F927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56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80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40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140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967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67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610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64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506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79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99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30FB-1C71-417F-A1DE-DA4C8255E067}" type="datetimeFigureOut">
              <a:rPr lang="et-EE" smtClean="0"/>
              <a:t>29.09.2019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F762-2E59-4659-B3D1-A6C2E4291B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06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.iliauni.edu.ge/?q=search-wor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banks.harpercollins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/wik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nigroup.com/omnigraffle/" TargetMode="External"/><Relationship Id="rId3" Type="http://schemas.openxmlformats.org/officeDocument/2006/relationships/hyperlink" Target="https://www.invisionapp.com/studio" TargetMode="External"/><Relationship Id="rId7" Type="http://schemas.openxmlformats.org/officeDocument/2006/relationships/hyperlink" Target="https://balsamiq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ckflow.com/" TargetMode="External"/><Relationship Id="rId5" Type="http://schemas.openxmlformats.org/officeDocument/2006/relationships/hyperlink" Target="https://support.office.com/en-us/article/use-wireframe-templates-to-design-websites-and-mobile-apps-2d54dc55-f5c4-49a2-85da-d649eb7fc281" TargetMode="External"/><Relationship Id="rId4" Type="http://schemas.openxmlformats.org/officeDocument/2006/relationships/hyperlink" Target="https://www.sketchapp.com/" TargetMode="External"/><Relationship Id="rId9" Type="http://schemas.openxmlformats.org/officeDocument/2006/relationships/hyperlink" Target="https://www.creativebloq.com/how-to/20-best-ui-design-tool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oundry.com/en/blog/ux-design/the-difference-between-ux-and-ui-design-a-laymans-guide/" TargetMode="External"/><Relationship Id="rId2" Type="http://schemas.openxmlformats.org/officeDocument/2006/relationships/hyperlink" Target="https://uxdesign.cc/design-better-forms-96fadca0f49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omandel.com/wp-content/uploads/2012/07/Mandel-GoldenRules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o.company/journal/design-practice/the-10-commandments-of-good-form-design-on-the-we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andard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izabethcastro.com/html/extras/enttities.html" TargetMode="External"/><Relationship Id="rId4" Type="http://schemas.openxmlformats.org/officeDocument/2006/relationships/hyperlink" Target="https://www.w3.org/Consortium/Legal/2002/ipr-notice-2002123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 Veebilehe loomise alused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Pille Eslon</a:t>
            </a:r>
          </a:p>
          <a:p>
            <a:r>
              <a:rPr lang="et-EE" dirty="0" smtClean="0"/>
              <a:t>IFI6221.DT </a:t>
            </a:r>
          </a:p>
          <a:p>
            <a:r>
              <a:rPr lang="et-EE" dirty="0" smtClean="0"/>
              <a:t>Kvantitatiivne digihumanitaaria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9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 Kasutajaliidese neli komponenti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V</a:t>
            </a:r>
            <a:r>
              <a:rPr lang="et-EE" dirty="0" smtClean="0"/>
              <a:t>eebipõhine </a:t>
            </a:r>
            <a:r>
              <a:rPr lang="et-EE" dirty="0"/>
              <a:t>kasutajaliides (ingl </a:t>
            </a:r>
            <a:r>
              <a:rPr lang="et-EE" i="1" dirty="0"/>
              <a:t>web user interface - </a:t>
            </a:r>
            <a:r>
              <a:rPr lang="et-EE" b="1" i="1" dirty="0"/>
              <a:t>WUI</a:t>
            </a:r>
            <a:r>
              <a:rPr lang="et-EE" dirty="0" smtClean="0"/>
              <a:t>) – keeruliste </a:t>
            </a:r>
            <a:r>
              <a:rPr lang="et-EE" dirty="0"/>
              <a:t>tehnoloogiliste laheduste rakendamise tulemus</a:t>
            </a:r>
            <a:endParaRPr lang="et-EE" dirty="0" smtClean="0"/>
          </a:p>
          <a:p>
            <a:r>
              <a:rPr lang="et-EE" dirty="0" smtClean="0"/>
              <a:t>Kasutajaliidese neli komponenti</a:t>
            </a:r>
          </a:p>
          <a:p>
            <a:pPr lvl="1"/>
            <a:r>
              <a:rPr lang="et-EE" dirty="0" smtClean="0"/>
              <a:t>Sisu </a:t>
            </a:r>
            <a:r>
              <a:rPr lang="et-EE" dirty="0"/>
              <a:t>(</a:t>
            </a:r>
            <a:r>
              <a:rPr lang="et-EE" i="1" dirty="0"/>
              <a:t>content</a:t>
            </a:r>
            <a:r>
              <a:rPr lang="et-EE" dirty="0"/>
              <a:t>) on </a:t>
            </a:r>
            <a:r>
              <a:rPr lang="et-EE" dirty="0" smtClean="0"/>
              <a:t>kuningas</a:t>
            </a:r>
          </a:p>
          <a:p>
            <a:pPr lvl="2"/>
            <a:r>
              <a:rPr lang="et-EE" sz="2800" dirty="0"/>
              <a:t>kasutajatele </a:t>
            </a:r>
            <a:r>
              <a:rPr lang="et-EE" sz="2800" dirty="0" smtClean="0"/>
              <a:t>väärtuslik, ajakohane, täpne, loetav, prinditav </a:t>
            </a:r>
          </a:p>
          <a:p>
            <a:pPr lvl="1"/>
            <a:r>
              <a:rPr lang="et-EE" dirty="0" smtClean="0"/>
              <a:t>Interaktsioon </a:t>
            </a:r>
            <a:r>
              <a:rPr lang="et-EE" dirty="0"/>
              <a:t>(</a:t>
            </a:r>
            <a:r>
              <a:rPr lang="et-EE" i="1" dirty="0"/>
              <a:t>interaction</a:t>
            </a:r>
            <a:r>
              <a:rPr lang="et-EE" dirty="0" smtClean="0"/>
              <a:t>) – kuidas kasutaja veebilehega suhtleb</a:t>
            </a:r>
          </a:p>
          <a:p>
            <a:pPr lvl="2"/>
            <a:r>
              <a:rPr lang="et-EE" sz="2800" dirty="0" smtClean="0"/>
              <a:t>Kas vaja sisse logida</a:t>
            </a:r>
          </a:p>
          <a:p>
            <a:pPr lvl="2"/>
            <a:r>
              <a:rPr lang="et-EE" sz="2800" dirty="0" smtClean="0"/>
              <a:t>Kas kasutatakse </a:t>
            </a:r>
            <a:r>
              <a:rPr lang="et-EE" sz="2800" dirty="0"/>
              <a:t>linke, </a:t>
            </a:r>
            <a:r>
              <a:rPr lang="et-EE" sz="2800" dirty="0" smtClean="0"/>
              <a:t>nuppe, hüperpilte </a:t>
            </a:r>
          </a:p>
          <a:p>
            <a:pPr lvl="2"/>
            <a:r>
              <a:rPr lang="et-EE" sz="2800" dirty="0" smtClean="0"/>
              <a:t>Kas salvestab </a:t>
            </a:r>
            <a:r>
              <a:rPr lang="et-EE" sz="2800" dirty="0"/>
              <a:t>eelmise </a:t>
            </a:r>
            <a:r>
              <a:rPr lang="et-EE" sz="2800" dirty="0" smtClean="0"/>
              <a:t>seansi</a:t>
            </a:r>
          </a:p>
          <a:p>
            <a:pPr lvl="2"/>
            <a:r>
              <a:rPr lang="et-EE" sz="2800" dirty="0" smtClean="0"/>
              <a:t>Kas rakendus õpib </a:t>
            </a:r>
            <a:r>
              <a:rPr lang="et-EE" sz="2800" dirty="0"/>
              <a:t>kasutaja </a:t>
            </a:r>
            <a:r>
              <a:rPr lang="et-EE" sz="2800" dirty="0" smtClean="0"/>
              <a:t>käitumisest </a:t>
            </a:r>
          </a:p>
          <a:p>
            <a:pPr lvl="2"/>
            <a:r>
              <a:rPr lang="et-EE" sz="2800" dirty="0" smtClean="0"/>
              <a:t>Kas õpetab kasutajat</a:t>
            </a:r>
          </a:p>
          <a:p>
            <a:pPr lvl="2"/>
            <a:r>
              <a:rPr lang="et-EE" sz="2800" dirty="0" smtClean="0"/>
              <a:t>Kas annab kasutajale soovitud infot</a:t>
            </a:r>
          </a:p>
        </p:txBody>
      </p:sp>
    </p:spTree>
    <p:extLst>
      <p:ext uri="{BB962C8B-B14F-4D97-AF65-F5344CB8AC3E}">
        <p14:creationId xmlns:p14="http://schemas.microsoft.com/office/powerpoint/2010/main" val="24010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t-EE" dirty="0" smtClean="0"/>
              <a:t>Navigatsioon </a:t>
            </a:r>
            <a:r>
              <a:rPr lang="et-EE" dirty="0"/>
              <a:t>(</a:t>
            </a:r>
            <a:r>
              <a:rPr lang="et-EE" i="1" dirty="0"/>
              <a:t>navigation</a:t>
            </a:r>
            <a:r>
              <a:rPr lang="et-EE" dirty="0"/>
              <a:t>) </a:t>
            </a:r>
            <a:r>
              <a:rPr lang="et-EE" dirty="0" smtClean="0"/>
              <a:t>– kasutajate liikumine veebilehel</a:t>
            </a:r>
          </a:p>
          <a:p>
            <a:pPr lvl="2"/>
            <a:r>
              <a:rPr lang="et-EE" dirty="0" smtClean="0"/>
              <a:t>Kas veebilehe </a:t>
            </a:r>
            <a:r>
              <a:rPr lang="et-EE" dirty="0"/>
              <a:t>navigatsiooni struktuur vastab kasutaja </a:t>
            </a:r>
            <a:r>
              <a:rPr lang="et-EE" dirty="0" smtClean="0"/>
              <a:t>ootustele </a:t>
            </a:r>
          </a:p>
          <a:p>
            <a:pPr lvl="2"/>
            <a:r>
              <a:rPr lang="et-EE" dirty="0" smtClean="0"/>
              <a:t>Kas </a:t>
            </a:r>
            <a:r>
              <a:rPr lang="et-EE" dirty="0"/>
              <a:t>kasutajad peavad mõistma </a:t>
            </a:r>
            <a:r>
              <a:rPr lang="et-EE" dirty="0" smtClean="0"/>
              <a:t>veebilehe </a:t>
            </a:r>
            <a:r>
              <a:rPr lang="et-EE" dirty="0"/>
              <a:t>kasutamise </a:t>
            </a:r>
            <a:r>
              <a:rPr lang="et-EE" dirty="0" smtClean="0"/>
              <a:t>põhimõtteid </a:t>
            </a:r>
            <a:endParaRPr lang="et-EE" dirty="0"/>
          </a:p>
          <a:p>
            <a:pPr lvl="1"/>
            <a:r>
              <a:rPr lang="et-EE" dirty="0" smtClean="0"/>
              <a:t>Graafika </a:t>
            </a:r>
            <a:r>
              <a:rPr lang="et-EE" dirty="0"/>
              <a:t>(</a:t>
            </a:r>
            <a:r>
              <a:rPr lang="et-EE" i="1" dirty="0"/>
              <a:t>graphics</a:t>
            </a:r>
            <a:r>
              <a:rPr lang="et-EE" dirty="0"/>
              <a:t>)</a:t>
            </a:r>
            <a:r>
              <a:rPr lang="et-EE" i="1" dirty="0"/>
              <a:t> </a:t>
            </a:r>
            <a:r>
              <a:rPr lang="et-EE" dirty="0"/>
              <a:t>loob liidese stiili ja veebilehe </a:t>
            </a:r>
            <a:r>
              <a:rPr lang="et-EE" dirty="0" smtClean="0"/>
              <a:t>metafoorid</a:t>
            </a:r>
          </a:p>
          <a:p>
            <a:pPr lvl="2"/>
            <a:r>
              <a:rPr lang="et-EE" dirty="0" smtClean="0"/>
              <a:t>Tarbijale suunatud – eetilisus jm disaini elemendid, mis muudavad lehe atraktiivseks</a:t>
            </a:r>
          </a:p>
          <a:p>
            <a:pPr lvl="2"/>
            <a:r>
              <a:rPr lang="et-EE" dirty="0" smtClean="0"/>
              <a:t>Infole suunatud – sobib informatsiooni jahil lugejale, aeglasemaid </a:t>
            </a:r>
            <a:r>
              <a:rPr lang="et-EE" dirty="0"/>
              <a:t>kasutajaid </a:t>
            </a:r>
            <a:r>
              <a:rPr lang="et-EE" dirty="0" smtClean="0"/>
              <a:t>võib häirida graafika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6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Kasutajaliidese olulisemad elemendid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et-EE" b="1" i="1" dirty="0"/>
              <a:t>S</a:t>
            </a:r>
            <a:r>
              <a:rPr lang="et-EE" b="1" i="1" dirty="0" smtClean="0"/>
              <a:t>isendi </a:t>
            </a:r>
            <a:r>
              <a:rPr lang="et-EE" b="1" i="1" dirty="0"/>
              <a:t>kontrollerid</a:t>
            </a:r>
            <a:r>
              <a:rPr lang="et-EE" b="1" dirty="0"/>
              <a:t>: </a:t>
            </a:r>
            <a:r>
              <a:rPr lang="et-EE" dirty="0"/>
              <a:t>nupud, tekstiväljad, märkeruudud, raadio nupud, rippmenüü, loendikastid, tumblerid, kuupäeva </a:t>
            </a:r>
            <a:r>
              <a:rPr lang="et-EE" dirty="0" smtClean="0"/>
              <a:t>väljad (vt kommentaar 1)</a:t>
            </a:r>
            <a:endParaRPr lang="et-EE" dirty="0"/>
          </a:p>
          <a:p>
            <a:pPr lvl="0" fontAlgn="base"/>
            <a:r>
              <a:rPr lang="et-EE" b="1" i="1" dirty="0"/>
              <a:t>N</a:t>
            </a:r>
            <a:r>
              <a:rPr lang="et-EE" b="1" i="1" dirty="0" smtClean="0"/>
              <a:t>avigatsiooni </a:t>
            </a:r>
            <a:r>
              <a:rPr lang="et-EE" b="1" i="1" dirty="0"/>
              <a:t>osad</a:t>
            </a:r>
            <a:r>
              <a:rPr lang="et-EE" dirty="0"/>
              <a:t>: jäljeread, liugurid, otsinguväli, lehekülgjaotus, märgendid, </a:t>
            </a:r>
            <a:r>
              <a:rPr lang="et-EE" dirty="0" smtClean="0"/>
              <a:t>ikoonid (vt kommentaar 2)</a:t>
            </a:r>
            <a:endParaRPr lang="et-EE" dirty="0"/>
          </a:p>
          <a:p>
            <a:r>
              <a:rPr lang="et-EE" b="1" i="1" dirty="0"/>
              <a:t>T</a:t>
            </a:r>
            <a:r>
              <a:rPr lang="et-EE" b="1" i="1" dirty="0" smtClean="0"/>
              <a:t>eabe </a:t>
            </a:r>
            <a:r>
              <a:rPr lang="et-EE" b="1" i="1" dirty="0"/>
              <a:t>osad</a:t>
            </a:r>
            <a:r>
              <a:rPr lang="et-EE" dirty="0"/>
              <a:t>: spikrid, ikoonid, edenemisriba, teavitused, sõnumi kastid, </a:t>
            </a:r>
            <a:r>
              <a:rPr lang="et-EE" dirty="0" smtClean="0"/>
              <a:t>hüpikaknad (vt kommentaar 3)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640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Soovitusi hea </a:t>
            </a:r>
            <a:r>
              <a:rPr lang="et-EE" dirty="0"/>
              <a:t>veebivormi </a:t>
            </a:r>
            <a:r>
              <a:rPr lang="et-EE" dirty="0" smtClean="0"/>
              <a:t>koostamiseks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Johann Ronsse (2015</a:t>
            </a:r>
            <a:r>
              <a:rPr lang="et-EE" dirty="0" smtClean="0"/>
              <a:t>)</a:t>
            </a:r>
            <a:endParaRPr lang="et-EE" dirty="0"/>
          </a:p>
          <a:p>
            <a:pPr lvl="1"/>
            <a:r>
              <a:rPr lang="et-EE" sz="3000" dirty="0"/>
              <a:t>selged ja nähtavad sildid kõikidele väljadele</a:t>
            </a:r>
          </a:p>
          <a:p>
            <a:pPr lvl="1"/>
            <a:r>
              <a:rPr lang="et-EE" sz="3000" dirty="0"/>
              <a:t>piisav kirjasuurus</a:t>
            </a:r>
          </a:p>
          <a:p>
            <a:pPr lvl="1"/>
            <a:r>
              <a:rPr lang="et-EE" sz="3000" dirty="0"/>
              <a:t>kergesti "puudutatavad " alad (nutiseadmetele)</a:t>
            </a:r>
          </a:p>
          <a:p>
            <a:pPr lvl="1"/>
            <a:r>
              <a:rPr lang="et-EE" sz="3000" dirty="0"/>
              <a:t>väljade suurus peaks vastama sisendi suurusele</a:t>
            </a:r>
          </a:p>
          <a:p>
            <a:pPr lvl="1"/>
            <a:r>
              <a:rPr lang="et-EE" sz="3000" dirty="0"/>
              <a:t>märkeruute ega raadio nuppe ei muudeta</a:t>
            </a:r>
          </a:p>
          <a:p>
            <a:pPr lvl="1"/>
            <a:r>
              <a:rPr lang="et-EE" sz="3000" dirty="0"/>
              <a:t>võimaldada üldised veateated, s.h eraldi väljadele</a:t>
            </a:r>
          </a:p>
          <a:p>
            <a:pPr lvl="1"/>
            <a:r>
              <a:rPr lang="et-EE" sz="3000" dirty="0"/>
              <a:t>selgelt esile tuua, mis on kohustuslik ja mis mitte</a:t>
            </a:r>
          </a:p>
          <a:p>
            <a:pPr lvl="1"/>
            <a:r>
              <a:rPr lang="et-EE" sz="3000" dirty="0"/>
              <a:t>peita kõik, mida pole vaja hetkeni, kuni see osutub vajalikuks</a:t>
            </a:r>
          </a:p>
          <a:p>
            <a:pPr lvl="1"/>
            <a:r>
              <a:rPr lang="et-EE" sz="3000" dirty="0"/>
              <a:t>vähendada kasutaja sisendeid</a:t>
            </a:r>
          </a:p>
          <a:p>
            <a:pPr lvl="1"/>
            <a:r>
              <a:rPr lang="et-EE" sz="3000" dirty="0"/>
              <a:t>kasutajale peab olema selge, mis tüüpi sisendit temalt </a:t>
            </a:r>
            <a:r>
              <a:rPr lang="et-EE" sz="3000" dirty="0" smtClean="0"/>
              <a:t>oodatakse (vt kommentaarid 4)</a:t>
            </a:r>
            <a:endParaRPr lang="et-EE" sz="30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Veebilehe jaotamise soovitusi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t-EE" dirty="0"/>
              <a:t>Veebilehe jaotamine on manipuleerimise </a:t>
            </a:r>
            <a:r>
              <a:rPr lang="et-EE" dirty="0" smtClean="0"/>
              <a:t>kunst</a:t>
            </a:r>
          </a:p>
          <a:p>
            <a:pPr lvl="0"/>
            <a:r>
              <a:rPr lang="et-EE" dirty="0" smtClean="0"/>
              <a:t>Tulemus: </a:t>
            </a:r>
            <a:r>
              <a:rPr lang="et-EE" dirty="0"/>
              <a:t>kasutaja tähelepanu </a:t>
            </a:r>
            <a:r>
              <a:rPr lang="et-EE" dirty="0" smtClean="0"/>
              <a:t>suunatakse soovitud elementidele</a:t>
            </a:r>
            <a:endParaRPr lang="et-EE" sz="2800" dirty="0"/>
          </a:p>
          <a:p>
            <a:pPr lvl="1"/>
            <a:r>
              <a:rPr lang="et-EE" dirty="0"/>
              <a:t>Vahelehed (</a:t>
            </a:r>
            <a:r>
              <a:rPr lang="et-EE" i="1" dirty="0"/>
              <a:t>module </a:t>
            </a:r>
            <a:r>
              <a:rPr lang="et-EE" i="1" dirty="0" smtClean="0"/>
              <a:t>tabs</a:t>
            </a:r>
            <a:r>
              <a:rPr lang="et-EE" dirty="0" smtClean="0"/>
              <a:t>) – erinevad moodulid </a:t>
            </a:r>
            <a:r>
              <a:rPr lang="et-EE" dirty="0"/>
              <a:t>jaotada sisu </a:t>
            </a:r>
            <a:r>
              <a:rPr lang="et-EE" dirty="0" smtClean="0"/>
              <a:t>alusel, </a:t>
            </a:r>
            <a:r>
              <a:rPr lang="et-EE" dirty="0"/>
              <a:t>korraga </a:t>
            </a:r>
            <a:r>
              <a:rPr lang="et-EE" dirty="0" smtClean="0"/>
              <a:t>nähtav </a:t>
            </a:r>
            <a:r>
              <a:rPr lang="et-EE" dirty="0"/>
              <a:t>ainult üks </a:t>
            </a:r>
            <a:r>
              <a:rPr lang="et-EE" dirty="0" smtClean="0"/>
              <a:t>moodul, kasutaja valib </a:t>
            </a:r>
            <a:r>
              <a:rPr lang="et-EE" dirty="0"/>
              <a:t>klikkides </a:t>
            </a:r>
            <a:r>
              <a:rPr lang="et-EE" dirty="0" smtClean="0"/>
              <a:t>pealmiseks </a:t>
            </a:r>
            <a:r>
              <a:rPr lang="et-EE" dirty="0"/>
              <a:t>teise </a:t>
            </a:r>
            <a:r>
              <a:rPr lang="et-EE" dirty="0" smtClean="0"/>
              <a:t>vahelehe</a:t>
            </a:r>
            <a:endParaRPr lang="et-EE" sz="2400" dirty="0"/>
          </a:p>
          <a:p>
            <a:pPr lvl="1"/>
            <a:r>
              <a:rPr lang="et-EE" dirty="0"/>
              <a:t>Parem/vasak joondus (</a:t>
            </a:r>
            <a:r>
              <a:rPr lang="et-EE" i="1" dirty="0"/>
              <a:t>alignment</a:t>
            </a:r>
            <a:r>
              <a:rPr lang="et-EE" dirty="0"/>
              <a:t>) </a:t>
            </a:r>
            <a:r>
              <a:rPr lang="et-EE" dirty="0" smtClean="0"/>
              <a:t>– kahe </a:t>
            </a:r>
            <a:r>
              <a:rPr lang="et-EE" dirty="0"/>
              <a:t>veeruga vormi </a:t>
            </a:r>
            <a:r>
              <a:rPr lang="et-EE" dirty="0" smtClean="0"/>
              <a:t>(tabeli) puhul</a:t>
            </a:r>
          </a:p>
          <a:p>
            <a:pPr lvl="2"/>
            <a:r>
              <a:rPr lang="et-EE" sz="2600" dirty="0" smtClean="0"/>
              <a:t>vasakul </a:t>
            </a:r>
            <a:r>
              <a:rPr lang="et-EE" sz="2600" dirty="0"/>
              <a:t>paiknevad sildid peaksid olema </a:t>
            </a:r>
            <a:r>
              <a:rPr lang="et-EE" sz="2600" dirty="0" smtClean="0"/>
              <a:t>paremjoondatud</a:t>
            </a:r>
          </a:p>
          <a:p>
            <a:pPr lvl="2"/>
            <a:r>
              <a:rPr lang="et-EE" sz="2600" dirty="0" smtClean="0"/>
              <a:t>paremal </a:t>
            </a:r>
            <a:r>
              <a:rPr lang="et-EE" sz="2600" dirty="0"/>
              <a:t>olevad </a:t>
            </a:r>
            <a:r>
              <a:rPr lang="et-EE" sz="2600" dirty="0" smtClean="0"/>
              <a:t>vasakjoondatud</a:t>
            </a:r>
            <a:endParaRPr lang="et-EE" sz="2600" dirty="0"/>
          </a:p>
          <a:p>
            <a:pPr marL="0" indent="0">
              <a:buNone/>
            </a:pPr>
            <a:r>
              <a:rPr lang="et-EE" sz="2600" dirty="0" smtClean="0"/>
              <a:t>			(Tidwell 2010</a:t>
            </a:r>
            <a:r>
              <a:rPr lang="et-EE" sz="2600" dirty="0"/>
              <a:t>:</a:t>
            </a:r>
            <a:r>
              <a:rPr lang="et-EE" sz="2600" dirty="0" smtClean="0"/>
              <a:t> 155-175)</a:t>
            </a:r>
            <a:endParaRPr lang="et-EE" sz="26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56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Värvilahenduse põhimõtteid 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Kasutaja tähelepanu püüdmise esmane vahend – </a:t>
            </a:r>
            <a:r>
              <a:rPr lang="et-EE" dirty="0" smtClean="0"/>
              <a:t>heleda/tumeda kontrast </a:t>
            </a:r>
          </a:p>
          <a:p>
            <a:pPr lvl="1"/>
            <a:r>
              <a:rPr lang="et-EE" dirty="0" smtClean="0"/>
              <a:t>reguleeritav nt </a:t>
            </a:r>
            <a:r>
              <a:rPr lang="et-EE" dirty="0"/>
              <a:t>nuppude, lülitite ja liugurite juures </a:t>
            </a:r>
            <a:endParaRPr lang="et-EE" sz="2400" dirty="0"/>
          </a:p>
          <a:p>
            <a:pPr lvl="1"/>
            <a:r>
              <a:rPr lang="et-EE" dirty="0"/>
              <a:t>heledad objektid koos tumedama kontrastiga aitavad kasutaja tähelepanu tõmmata</a:t>
            </a:r>
          </a:p>
          <a:p>
            <a:pPr lvl="0"/>
            <a:r>
              <a:rPr lang="et-EE" dirty="0" smtClean="0"/>
              <a:t>Värvi valikut mõjutavaid tegureid</a:t>
            </a:r>
          </a:p>
          <a:p>
            <a:pPr lvl="1"/>
            <a:r>
              <a:rPr lang="et-EE" dirty="0"/>
              <a:t>Soojad toonid: </a:t>
            </a:r>
            <a:endParaRPr lang="et-EE" sz="2400" dirty="0"/>
          </a:p>
          <a:p>
            <a:pPr lvl="2"/>
            <a:r>
              <a:rPr lang="et-EE" dirty="0"/>
              <a:t>punane – hoiatab, viitab ohule </a:t>
            </a:r>
            <a:endParaRPr lang="et-EE" sz="2000" dirty="0"/>
          </a:p>
          <a:p>
            <a:pPr lvl="2"/>
            <a:r>
              <a:rPr lang="et-EE" dirty="0"/>
              <a:t>oranž </a:t>
            </a:r>
            <a:r>
              <a:rPr lang="et-EE" dirty="0" smtClean="0"/>
              <a:t>– kutsub </a:t>
            </a:r>
            <a:r>
              <a:rPr lang="et-EE" dirty="0"/>
              <a:t>tegutsema </a:t>
            </a:r>
            <a:endParaRPr lang="et-EE" sz="2000" dirty="0"/>
          </a:p>
          <a:p>
            <a:pPr lvl="2"/>
            <a:r>
              <a:rPr lang="et-EE" dirty="0"/>
              <a:t>kollane </a:t>
            </a:r>
            <a:r>
              <a:rPr lang="et-EE" dirty="0" smtClean="0"/>
              <a:t>– lisab </a:t>
            </a:r>
            <a:r>
              <a:rPr lang="et-EE" dirty="0"/>
              <a:t>energiat, </a:t>
            </a:r>
            <a:r>
              <a:rPr lang="et-EE" dirty="0" smtClean="0"/>
              <a:t>kasutada </a:t>
            </a:r>
            <a:r>
              <a:rPr lang="et-EE" dirty="0"/>
              <a:t>siiski mõõdukalt </a:t>
            </a:r>
            <a:endParaRPr lang="et-EE" sz="2000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97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t-EE" dirty="0"/>
              <a:t>Külmad toonid: </a:t>
            </a:r>
            <a:endParaRPr lang="et-EE" sz="2800" dirty="0"/>
          </a:p>
          <a:p>
            <a:pPr lvl="1"/>
            <a:r>
              <a:rPr lang="et-EE" dirty="0"/>
              <a:t>roheline – </a:t>
            </a:r>
            <a:r>
              <a:rPr lang="et-EE" dirty="0" smtClean="0"/>
              <a:t>mõjub </a:t>
            </a:r>
            <a:r>
              <a:rPr lang="et-EE" dirty="0"/>
              <a:t>lõõgastavalt, tähistab tervist ja jõukust</a:t>
            </a:r>
            <a:endParaRPr lang="et-EE" sz="2400" dirty="0"/>
          </a:p>
          <a:p>
            <a:pPr lvl="1"/>
            <a:r>
              <a:rPr lang="et-EE" dirty="0"/>
              <a:t>tumesinine – professionaalsus, usaldatavus, sobib ettevõtte veebilehele, liiga palju kasutades võib mõjuda külma ja eemaletõukavana </a:t>
            </a:r>
            <a:endParaRPr lang="et-EE" sz="2400" dirty="0"/>
          </a:p>
          <a:p>
            <a:pPr lvl="1"/>
            <a:r>
              <a:rPr lang="et-EE" dirty="0"/>
              <a:t>helesinine – lõõgastav, sõbralik </a:t>
            </a:r>
            <a:endParaRPr lang="et-EE" sz="2400" dirty="0"/>
          </a:p>
          <a:p>
            <a:pPr lvl="1"/>
            <a:r>
              <a:rPr lang="et-EE" dirty="0"/>
              <a:t>lilla – </a:t>
            </a:r>
            <a:r>
              <a:rPr lang="et-EE" dirty="0" smtClean="0"/>
              <a:t>mõjub rahustavalt, </a:t>
            </a:r>
            <a:r>
              <a:rPr lang="et-EE" dirty="0"/>
              <a:t>loob luksusliku tunde, </a:t>
            </a:r>
            <a:r>
              <a:rPr lang="et-EE" dirty="0" smtClean="0"/>
              <a:t>sobib </a:t>
            </a:r>
            <a:r>
              <a:rPr lang="et-EE" dirty="0"/>
              <a:t>kasutada kaunidust ja </a:t>
            </a:r>
            <a:r>
              <a:rPr lang="et-EE" dirty="0" smtClean="0"/>
              <a:t>kunstipära </a:t>
            </a:r>
            <a:r>
              <a:rPr lang="et-EE" dirty="0"/>
              <a:t>esile toovatel veebilehtedel</a:t>
            </a:r>
            <a:endParaRPr lang="et-EE" sz="24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740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Värvilahenduse näide 1 (Reidma 2017)</a:t>
            </a:r>
            <a:endParaRPr lang="et-EE" dirty="0"/>
          </a:p>
        </p:txBody>
      </p:sp>
      <p:pic>
        <p:nvPicPr>
          <p:cNvPr id="4" name="Content Placeholder 3" descr="C:\Users\BR\Desktop\Analüüs_Kavan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2" y="1737201"/>
            <a:ext cx="5424055" cy="425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6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Värvilahenduse näide </a:t>
            </a:r>
            <a:r>
              <a:rPr lang="et-EE" dirty="0" smtClean="0"/>
              <a:t>2 </a:t>
            </a:r>
            <a:r>
              <a:rPr lang="et-EE" dirty="0"/>
              <a:t>(Reidma 2017)</a:t>
            </a:r>
          </a:p>
        </p:txBody>
      </p:sp>
      <p:pic>
        <p:nvPicPr>
          <p:cNvPr id="4" name="Content Placeholder 3" descr="C:\Users\BR\Desktop\KavandiPildid\Kavan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18" y="1600200"/>
            <a:ext cx="67805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Kasutajakogemus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Kasutajakogemus – negatiivne/positiivne</a:t>
            </a:r>
          </a:p>
          <a:p>
            <a:pPr lvl="1"/>
            <a:r>
              <a:rPr lang="et-EE" dirty="0"/>
              <a:t>Tekkinud raskustes </a:t>
            </a:r>
            <a:r>
              <a:rPr lang="et-EE" dirty="0" smtClean="0"/>
              <a:t>süüdistab kasutaja </a:t>
            </a:r>
            <a:r>
              <a:rPr lang="et-EE" dirty="0" smtClean="0"/>
              <a:t>iseennast</a:t>
            </a:r>
            <a:endParaRPr lang="et-EE" sz="2400" dirty="0"/>
          </a:p>
          <a:p>
            <a:pPr lvl="1"/>
            <a:r>
              <a:rPr lang="et-EE" dirty="0"/>
              <a:t>Kasutaja hakkab veebilehte eirama, sest tunneb ennast võimetuna seda haldama, et vajalikku infot </a:t>
            </a:r>
            <a:r>
              <a:rPr lang="et-EE" dirty="0" smtClean="0"/>
              <a:t>saada </a:t>
            </a:r>
            <a:r>
              <a:rPr lang="et-EE" dirty="0"/>
              <a:t>(Garrett 2011: 10)</a:t>
            </a:r>
            <a:endParaRPr lang="et-EE" sz="2400" dirty="0"/>
          </a:p>
          <a:p>
            <a:pPr lvl="1"/>
            <a:r>
              <a:rPr lang="et-EE" dirty="0"/>
              <a:t>Liides on edukas, kui kasutajad märkavad koheselt olulist </a:t>
            </a:r>
            <a:r>
              <a:rPr lang="et-EE" dirty="0" smtClean="0"/>
              <a:t>informatsiooni</a:t>
            </a:r>
          </a:p>
          <a:p>
            <a:pPr lvl="2"/>
            <a:r>
              <a:rPr lang="et-EE" sz="2500" dirty="0" smtClean="0"/>
              <a:t>Lihtsus on selguse võti – kasutajat ei saa üle koormata  liidese funktsioonide </a:t>
            </a:r>
            <a:r>
              <a:rPr lang="et-EE" sz="2500" dirty="0"/>
              <a:t>või </a:t>
            </a:r>
            <a:r>
              <a:rPr lang="et-EE" sz="2500" dirty="0" smtClean="0"/>
              <a:t>kontrollerite paljususega</a:t>
            </a:r>
          </a:p>
          <a:p>
            <a:pPr lvl="2"/>
            <a:r>
              <a:rPr lang="et-EE" sz="2500" dirty="0"/>
              <a:t>Ü</a:t>
            </a:r>
            <a:r>
              <a:rPr lang="et-EE" sz="2500" dirty="0" smtClean="0"/>
              <a:t>hetähenduslik </a:t>
            </a:r>
            <a:r>
              <a:rPr lang="et-EE" sz="2500" dirty="0"/>
              <a:t>sõnastus aitab vältida </a:t>
            </a:r>
            <a:r>
              <a:rPr lang="et-EE" sz="2500" dirty="0" smtClean="0"/>
              <a:t>segadust</a:t>
            </a:r>
          </a:p>
          <a:p>
            <a:pPr lvl="2"/>
            <a:r>
              <a:rPr lang="et-EE" sz="2500" dirty="0"/>
              <a:t>Kuva selgitused objekti kohal "hõljudes </a:t>
            </a:r>
            <a:r>
              <a:rPr lang="et-EE" sz="2500" dirty="0" smtClean="0"/>
              <a:t>„ – </a:t>
            </a:r>
            <a:r>
              <a:rPr lang="et-EE" sz="2500" dirty="0"/>
              <a:t>parim viis </a:t>
            </a:r>
            <a:r>
              <a:rPr lang="et-EE" sz="2500" dirty="0" smtClean="0"/>
              <a:t>vältida </a:t>
            </a:r>
            <a:r>
              <a:rPr lang="et-EE" sz="2500" dirty="0"/>
              <a:t>korralagedust </a:t>
            </a:r>
            <a:r>
              <a:rPr lang="et-EE" sz="2500" dirty="0" smtClean="0"/>
              <a:t>ekraanil</a:t>
            </a:r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23121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</a:t>
            </a:r>
            <a:r>
              <a:rPr lang="et-EE" dirty="0" smtClean="0"/>
              <a:t>eltingimused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3600" dirty="0"/>
              <a:t>V</a:t>
            </a:r>
            <a:r>
              <a:rPr lang="et-EE" sz="3600" dirty="0" smtClean="0"/>
              <a:t>astused vähemalt neljale küsimusele: </a:t>
            </a:r>
            <a:r>
              <a:rPr lang="et-EE" sz="3600" b="1" dirty="0" smtClean="0"/>
              <a:t>KELLELE? MILLEKS? </a:t>
            </a:r>
            <a:r>
              <a:rPr lang="et-EE" sz="3600" b="1" dirty="0"/>
              <a:t>MISSUGUNE? </a:t>
            </a:r>
            <a:r>
              <a:rPr lang="et-EE" sz="3600" b="1" dirty="0" smtClean="0"/>
              <a:t>KUIDAS?</a:t>
            </a:r>
          </a:p>
          <a:p>
            <a:r>
              <a:rPr lang="et-EE" sz="3600" dirty="0" smtClean="0"/>
              <a:t>Selleks on vaja:</a:t>
            </a:r>
          </a:p>
          <a:p>
            <a:pPr lvl="1"/>
            <a:r>
              <a:rPr lang="et-EE" dirty="0"/>
              <a:t>o</a:t>
            </a:r>
            <a:r>
              <a:rPr lang="et-EE" dirty="0" smtClean="0"/>
              <a:t>mada ettekujutust, missugust veebilehte tellija soovib saada – </a:t>
            </a:r>
            <a:r>
              <a:rPr lang="et-EE" b="1" dirty="0" smtClean="0"/>
              <a:t>KELLELE? MILLEKS? </a:t>
            </a:r>
            <a:r>
              <a:rPr lang="et-EE" b="1" dirty="0"/>
              <a:t>MISSUGUNE?</a:t>
            </a:r>
            <a:endParaRPr lang="et-EE" dirty="0" smtClean="0"/>
          </a:p>
          <a:p>
            <a:pPr lvl="1"/>
            <a:r>
              <a:rPr lang="et-EE" dirty="0" smtClean="0"/>
              <a:t>teada, kuidas tellija soovi täita – </a:t>
            </a:r>
            <a:r>
              <a:rPr lang="et-EE" b="1" dirty="0" smtClean="0"/>
              <a:t>MISSUGUNE</a:t>
            </a:r>
            <a:r>
              <a:rPr lang="et-EE" b="1" dirty="0"/>
              <a:t>? </a:t>
            </a:r>
            <a:r>
              <a:rPr lang="et-EE" b="1" dirty="0" smtClean="0"/>
              <a:t>KUIDAS?</a:t>
            </a:r>
            <a:r>
              <a:rPr lang="et-EE" dirty="0"/>
              <a:t> </a:t>
            </a:r>
            <a:endParaRPr lang="et-EE" dirty="0" smtClean="0"/>
          </a:p>
          <a:p>
            <a:pPr lvl="1"/>
            <a:r>
              <a:rPr lang="et-EE" dirty="0" smtClean="0"/>
              <a:t>osata </a:t>
            </a:r>
            <a:r>
              <a:rPr lang="et-EE" dirty="0"/>
              <a:t>info kodeerimise keelt – </a:t>
            </a:r>
            <a:r>
              <a:rPr lang="et-EE" b="1" dirty="0"/>
              <a:t>KUIDAS?</a:t>
            </a:r>
            <a:endParaRPr lang="et-EE" dirty="0"/>
          </a:p>
          <a:p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4189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Kasutajaliidese</a:t>
            </a:r>
            <a:r>
              <a:rPr lang="en-US" dirty="0"/>
              <a:t> </a:t>
            </a:r>
            <a:r>
              <a:rPr lang="en-US" dirty="0" err="1"/>
              <a:t>kavandamine</a:t>
            </a:r>
            <a:r>
              <a:rPr lang="en-US" dirty="0"/>
              <a:t>: </a:t>
            </a:r>
            <a:r>
              <a:rPr lang="en-US" dirty="0" err="1"/>
              <a:t>kasutajate</a:t>
            </a:r>
            <a:r>
              <a:rPr lang="en-US" dirty="0"/>
              <a:t> </a:t>
            </a:r>
            <a:r>
              <a:rPr lang="en-US" dirty="0" err="1"/>
              <a:t>vajadused</a:t>
            </a:r>
            <a:endParaRPr lang="et-EE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5636FAB4-2B4A-C94E-BACF-A1D949D1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00200"/>
            <a:ext cx="588782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FC85A-294F-6643-946E-F017D8AB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Kasutajaliidese</a:t>
            </a:r>
            <a:r>
              <a:rPr lang="en-US" dirty="0"/>
              <a:t> </a:t>
            </a:r>
            <a:r>
              <a:rPr lang="en-US" dirty="0" err="1"/>
              <a:t>kavandamine</a:t>
            </a:r>
            <a:r>
              <a:rPr lang="en-US" dirty="0"/>
              <a:t>: </a:t>
            </a:r>
            <a:r>
              <a:rPr lang="en-US" dirty="0" err="1"/>
              <a:t>kontseptuaalne</a:t>
            </a:r>
            <a:r>
              <a:rPr lang="en-US" dirty="0"/>
              <a:t> </a:t>
            </a:r>
            <a:r>
              <a:rPr lang="en-US" dirty="0" err="1"/>
              <a:t>disain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29FF63-B033-9E41-B73A-A694C206B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25" y="1556792"/>
            <a:ext cx="6074350" cy="4853136"/>
          </a:xfrm>
        </p:spPr>
      </p:pic>
    </p:spTree>
    <p:extLst>
      <p:ext uri="{BB962C8B-B14F-4D97-AF65-F5344CB8AC3E}">
        <p14:creationId xmlns:p14="http://schemas.microsoft.com/office/powerpoint/2010/main" val="23710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68F54-3297-E140-87FD-68BC0BE7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9741"/>
          </a:xfrm>
        </p:spPr>
        <p:txBody>
          <a:bodyPr>
            <a:normAutofit/>
          </a:bodyPr>
          <a:lstStyle/>
          <a:p>
            <a:r>
              <a:rPr lang="en-US" dirty="0" err="1"/>
              <a:t>Kasutajaliides</a:t>
            </a:r>
            <a:r>
              <a:rPr lang="en-US" dirty="0"/>
              <a:t>: </a:t>
            </a:r>
            <a:r>
              <a:rPr lang="en-US" dirty="0" err="1"/>
              <a:t>korpuspäringu</a:t>
            </a:r>
            <a:r>
              <a:rPr lang="en-US" dirty="0"/>
              <a:t> </a:t>
            </a:r>
            <a:r>
              <a:rPr lang="en-US" dirty="0" err="1"/>
              <a:t>näide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A6A8C-0448-CB47-A69C-430278039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600" dirty="0">
              <a:hlinkClick r:id="rId3"/>
            </a:endParaRPr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Gruusia keele korpus </a:t>
            </a:r>
            <a:r>
              <a:rPr lang="en-US" sz="2600" dirty="0"/>
              <a:t>(Ilia </a:t>
            </a:r>
            <a:r>
              <a:rPr lang="en-US" sz="2600" dirty="0" err="1"/>
              <a:t>riiklik</a:t>
            </a:r>
            <a:r>
              <a:rPr lang="en-US" sz="2600" dirty="0"/>
              <a:t> </a:t>
            </a:r>
            <a:r>
              <a:rPr lang="en-US" sz="2600" dirty="0" err="1"/>
              <a:t>ülikool</a:t>
            </a:r>
            <a:r>
              <a:rPr lang="en-US" sz="2600" dirty="0"/>
              <a:t>) – </a:t>
            </a:r>
            <a:r>
              <a:rPr lang="en-US" sz="2600" dirty="0" err="1"/>
              <a:t>vana</a:t>
            </a:r>
            <a:r>
              <a:rPr lang="en-US" sz="2600" dirty="0"/>
              <a:t>, </a:t>
            </a:r>
            <a:r>
              <a:rPr lang="en-US" sz="2600" dirty="0" err="1"/>
              <a:t>keskmine</a:t>
            </a:r>
            <a:r>
              <a:rPr lang="en-US" sz="2600" dirty="0"/>
              <a:t> ja </a:t>
            </a:r>
            <a:r>
              <a:rPr lang="en-US" sz="2600" dirty="0" err="1"/>
              <a:t>uus</a:t>
            </a:r>
            <a:r>
              <a:rPr lang="en-US" sz="2600" dirty="0"/>
              <a:t> </a:t>
            </a:r>
            <a:r>
              <a:rPr lang="en-US" sz="2600" dirty="0" err="1"/>
              <a:t>kirjakeel</a:t>
            </a:r>
            <a:r>
              <a:rPr lang="en-US" sz="2600" dirty="0"/>
              <a:t>; </a:t>
            </a:r>
            <a:r>
              <a:rPr lang="en-US" sz="2600" dirty="0" err="1"/>
              <a:t>sõnaotsing</a:t>
            </a:r>
            <a:r>
              <a:rPr lang="en-US" sz="2600" dirty="0"/>
              <a:t> </a:t>
            </a:r>
            <a:r>
              <a:rPr lang="en-US" sz="2600" dirty="0" err="1"/>
              <a:t>grammatiliste</a:t>
            </a:r>
            <a:r>
              <a:rPr lang="en-US" sz="2600" dirty="0"/>
              <a:t> </a:t>
            </a:r>
            <a:r>
              <a:rPr lang="en-US" sz="2600" dirty="0" err="1"/>
              <a:t>tunnuste</a:t>
            </a:r>
            <a:r>
              <a:rPr lang="en-US" sz="2600" dirty="0"/>
              <a:t> </a:t>
            </a:r>
            <a:r>
              <a:rPr lang="en-US" sz="2600" dirty="0" err="1"/>
              <a:t>alusel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605295-5CDB-D34A-B699-797FFE1D2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9076"/>
            <a:ext cx="6334066" cy="4038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AF9B6B-0EE1-0C4B-BF6E-F02998609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27427"/>
            <a:ext cx="3640816" cy="44960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5B8ED56-56EB-D343-81A9-085C3E61B965}"/>
              </a:ext>
            </a:extLst>
          </p:cNvPr>
          <p:cNvSpPr/>
          <p:nvPr/>
        </p:nvSpPr>
        <p:spPr>
          <a:xfrm>
            <a:off x="4572000" y="4091781"/>
            <a:ext cx="360040" cy="34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2A799DD-3A86-5A4D-83CC-90B8DE8A219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4932040" y="4005065"/>
            <a:ext cx="360040" cy="2593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t-EE" dirty="0"/>
              <a:t>Kasutajaliides: andmete visualiseerimise näide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9297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800" dirty="0">
              <a:hlinkClick r:id="rId3"/>
            </a:endParaRPr>
          </a:p>
          <a:p>
            <a:pPr marL="0" indent="0">
              <a:buNone/>
            </a:pPr>
            <a:endParaRPr lang="et-EE" sz="2400" dirty="0">
              <a:hlinkClick r:id="rId3"/>
            </a:endParaRPr>
          </a:p>
          <a:p>
            <a:pPr marL="0" indent="0">
              <a:buNone/>
            </a:pPr>
            <a:r>
              <a:rPr lang="et-EE" sz="2400" dirty="0">
                <a:hlinkClick r:id="rId3"/>
              </a:rPr>
              <a:t>Collins Wordbanks Online </a:t>
            </a:r>
            <a:r>
              <a:rPr lang="et-EE" sz="2400" dirty="0"/>
              <a:t>– </a:t>
            </a:r>
            <a:r>
              <a:rPr lang="et-EE" sz="2400" dirty="0" err="1"/>
              <a:t>Collinsi</a:t>
            </a:r>
            <a:r>
              <a:rPr lang="et-EE" sz="2400" dirty="0"/>
              <a:t> sõnaraamatute korpus (550 mln sõnet); sünonüümiotsing tesaurusest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D70CE4-48CB-6B49-8817-48CBDDFB4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1" y="1590304"/>
            <a:ext cx="8349497" cy="39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CA184-E3D2-3542-8E23-6394AB7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Andmete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visualiseerimise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võimalused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F29CD3-FBAE-9448-A566-70F448DD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JavaScripti teek D3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GitHubis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B83590-C4B2-2040-ADE9-C6B13C921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6698"/>
            <a:ext cx="499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Valik tööriistu kasutajaliidese disainiks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514350" indent="-457200"/>
            <a:r>
              <a:rPr lang="et-EE" dirty="0">
                <a:hlinkClick r:id="rId3"/>
              </a:rPr>
              <a:t>InVision Studio </a:t>
            </a:r>
            <a:r>
              <a:rPr lang="et-EE" dirty="0"/>
              <a:t>(tasuta!, väga populaarne)</a:t>
            </a:r>
            <a:endParaRPr lang="et-EE" dirty="0">
              <a:hlinkClick r:id="rId4"/>
            </a:endParaRPr>
          </a:p>
          <a:p>
            <a:pPr marL="514350" indent="-457200"/>
            <a:r>
              <a:rPr lang="et-EE" dirty="0">
                <a:hlinkClick r:id="rId4"/>
              </a:rPr>
              <a:t>Sketch</a:t>
            </a:r>
            <a:r>
              <a:rPr lang="et-EE" dirty="0"/>
              <a:t> (30 päeva tasuta, väga populaarne)</a:t>
            </a:r>
            <a:endParaRPr lang="et-EE" dirty="0">
              <a:hlinkClick r:id="rId5"/>
            </a:endParaRPr>
          </a:p>
          <a:p>
            <a:pPr marL="514350" indent="-457200"/>
            <a:r>
              <a:rPr lang="et-EE" dirty="0">
                <a:hlinkClick r:id="rId5"/>
              </a:rPr>
              <a:t>Microsoft Visio</a:t>
            </a:r>
            <a:r>
              <a:rPr lang="et-EE" dirty="0"/>
              <a:t> (tasuta prooviversioon, vaja MS Office’i litsentsi)</a:t>
            </a:r>
          </a:p>
          <a:p>
            <a:pPr marL="514350" indent="-457200"/>
            <a:r>
              <a:rPr lang="et-EE" dirty="0">
                <a:hlinkClick r:id="rId6"/>
              </a:rPr>
              <a:t>MockFlow</a:t>
            </a:r>
            <a:r>
              <a:rPr lang="et-EE" dirty="0"/>
              <a:t> (1 projekt tasuta, kiire ja lihtne)</a:t>
            </a:r>
          </a:p>
          <a:p>
            <a:pPr marL="514350" indent="-457200"/>
            <a:r>
              <a:rPr lang="et-EE" dirty="0" err="1">
                <a:hlinkClick r:id="rId7"/>
              </a:rPr>
              <a:t>Balsamiq</a:t>
            </a:r>
            <a:r>
              <a:rPr lang="et-EE" dirty="0"/>
              <a:t> (30 päeva tasuta, kiire ja lihtne)</a:t>
            </a:r>
          </a:p>
          <a:p>
            <a:pPr marL="514350" indent="-457200"/>
            <a:r>
              <a:rPr lang="et-EE" dirty="0">
                <a:hlinkClick r:id="rId8"/>
              </a:rPr>
              <a:t>OmniGraffle</a:t>
            </a:r>
            <a:r>
              <a:rPr lang="et-EE" dirty="0"/>
              <a:t> (</a:t>
            </a:r>
            <a:r>
              <a:rPr lang="et-EE" dirty="0" err="1"/>
              <a:t>Macile</a:t>
            </a:r>
            <a:r>
              <a:rPr lang="et-EE" dirty="0"/>
              <a:t> ja </a:t>
            </a:r>
            <a:r>
              <a:rPr lang="et-EE" dirty="0" err="1"/>
              <a:t>iOS-ile</a:t>
            </a:r>
            <a:r>
              <a:rPr lang="et-EE" dirty="0"/>
              <a:t>, 14 päeva tasuta)</a:t>
            </a:r>
          </a:p>
          <a:p>
            <a:pPr marL="0" indent="0">
              <a:buNone/>
            </a:pPr>
            <a:r>
              <a:rPr lang="et-EE" dirty="0"/>
              <a:t>Vaata ka soovitusi: </a:t>
            </a:r>
            <a:r>
              <a:rPr lang="et-EE" dirty="0">
                <a:hlinkClick r:id="rId9"/>
              </a:rPr>
              <a:t>https://www.creativebloq.com/how-to/20-best-ui-design-tools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413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Kirjandust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580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5100" dirty="0"/>
              <a:t>Coyle, A. (2016). </a:t>
            </a:r>
            <a:r>
              <a:rPr lang="et-EE" sz="5100" i="1" dirty="0"/>
              <a:t>Design Better Forms.</a:t>
            </a:r>
            <a:r>
              <a:rPr lang="et-EE" sz="5100" dirty="0"/>
              <a:t> [2017, aprill 24</a:t>
            </a:r>
            <a:r>
              <a:rPr lang="et-EE" sz="5100" dirty="0" smtClean="0"/>
              <a:t>]. </a:t>
            </a:r>
            <a:r>
              <a:rPr lang="et-EE" sz="5100" u="sng" dirty="0" smtClean="0">
                <a:hlinkClick r:id="rId2"/>
              </a:rPr>
              <a:t>https</a:t>
            </a:r>
            <a:r>
              <a:rPr lang="et-EE" sz="5100" u="sng" dirty="0">
                <a:hlinkClick r:id="rId2"/>
              </a:rPr>
              <a:t>://uxdesign.cc/design-better-forms-96fadca0f49c</a:t>
            </a:r>
            <a:endParaRPr lang="et-EE" sz="5100" dirty="0"/>
          </a:p>
          <a:p>
            <a:pPr marL="0" indent="0">
              <a:buNone/>
            </a:pPr>
            <a:r>
              <a:rPr lang="et-EE" sz="5100" dirty="0"/>
              <a:t>Garret, J, J. (2011). The Elements of User Experience: User-Centered Design for the Web	and </a:t>
            </a:r>
            <a:r>
              <a:rPr lang="et-EE" sz="5100" dirty="0" smtClean="0"/>
              <a:t>Beyond. 2th edition</a:t>
            </a:r>
            <a:r>
              <a:rPr lang="et-EE" sz="5100" i="1" dirty="0"/>
              <a:t>. </a:t>
            </a:r>
            <a:r>
              <a:rPr lang="et-EE" sz="5100" dirty="0"/>
              <a:t>CA: New Riders</a:t>
            </a:r>
            <a:r>
              <a:rPr lang="et-EE" sz="5100" dirty="0" smtClean="0"/>
              <a:t>.</a:t>
            </a:r>
          </a:p>
          <a:p>
            <a:pPr marL="0" indent="0">
              <a:buNone/>
            </a:pPr>
            <a:r>
              <a:rPr lang="et-EE" sz="5100" dirty="0"/>
              <a:t>Lamprecht, E. (2017). The Difference Between UX and UI Design - A Layman’s Guide</a:t>
            </a:r>
            <a:r>
              <a:rPr lang="et-EE" sz="5100" dirty="0" smtClean="0"/>
              <a:t>.</a:t>
            </a:r>
            <a:r>
              <a:rPr lang="et-EE" sz="5100" dirty="0"/>
              <a:t> </a:t>
            </a:r>
            <a:r>
              <a:rPr lang="et-EE" sz="5100" dirty="0" smtClean="0"/>
              <a:t>[</a:t>
            </a:r>
            <a:r>
              <a:rPr lang="et-EE" sz="5100" dirty="0"/>
              <a:t>2017, aprill 30</a:t>
            </a:r>
            <a:r>
              <a:rPr lang="et-EE" sz="5100" dirty="0" smtClean="0"/>
              <a:t>]. </a:t>
            </a:r>
            <a:r>
              <a:rPr lang="et-EE" sz="5100" u="sng" dirty="0" smtClean="0">
                <a:hlinkClick r:id="rId3"/>
              </a:rPr>
              <a:t>https</a:t>
            </a:r>
            <a:r>
              <a:rPr lang="et-EE" sz="5100" u="sng" dirty="0">
                <a:hlinkClick r:id="rId3"/>
              </a:rPr>
              <a:t>://careerfoundry.com/en/blog/ux-design/the-difference-between-ux-and-ui-design-a-laymans-guide</a:t>
            </a:r>
            <a:r>
              <a:rPr lang="et-EE" sz="5100" u="sng" dirty="0" smtClean="0">
                <a:hlinkClick r:id="rId3"/>
              </a:rPr>
              <a:t>/</a:t>
            </a:r>
            <a:endParaRPr lang="et-EE" sz="5100" u="sng" dirty="0" smtClean="0"/>
          </a:p>
          <a:p>
            <a:pPr marL="0" indent="0">
              <a:buNone/>
            </a:pPr>
            <a:r>
              <a:rPr lang="et-EE" sz="5100" dirty="0"/>
              <a:t>Mandel, T. (1997). Golden rules of user interface design. (5. </a:t>
            </a:r>
            <a:r>
              <a:rPr lang="et-EE" sz="5100" dirty="0" smtClean="0"/>
              <a:t>Chapter. </a:t>
            </a:r>
            <a:r>
              <a:rPr lang="et-EE" sz="5100" dirty="0"/>
              <a:t>The elements of	user interface </a:t>
            </a:r>
            <a:r>
              <a:rPr lang="et-EE" sz="5100" dirty="0" smtClean="0"/>
              <a:t>design</a:t>
            </a:r>
            <a:r>
              <a:rPr lang="et-EE" sz="5100" i="1" dirty="0" smtClean="0"/>
              <a:t>.</a:t>
            </a:r>
            <a:r>
              <a:rPr lang="et-EE" sz="5100" dirty="0" smtClean="0"/>
              <a:t>)</a:t>
            </a:r>
            <a:r>
              <a:rPr lang="et-EE" sz="5100" i="1" dirty="0" smtClean="0"/>
              <a:t> </a:t>
            </a:r>
            <a:r>
              <a:rPr lang="et-EE" sz="5100" u="sng" dirty="0" smtClean="0">
                <a:hlinkClick r:id="rId4"/>
              </a:rPr>
              <a:t>http</a:t>
            </a:r>
            <a:r>
              <a:rPr lang="et-EE" sz="5100" u="sng" dirty="0">
                <a:hlinkClick r:id="rId4"/>
              </a:rPr>
              <a:t>://</a:t>
            </a:r>
            <a:r>
              <a:rPr lang="et-EE" sz="5100" u="sng" dirty="0" smtClean="0">
                <a:hlinkClick r:id="rId4"/>
              </a:rPr>
              <a:t>theomandel.com/wp-content/uploads/2012/07/Mandel-GoldenRules.pdf</a:t>
            </a: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523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/>
              <a:t>Pressman, R. S. (2009). Software engineering: a practitioner’s approach. 7th edition</a:t>
            </a:r>
            <a:r>
              <a:rPr lang="et-EE" i="1" dirty="0"/>
              <a:t>. </a:t>
            </a:r>
            <a:r>
              <a:rPr lang="et-EE" dirty="0"/>
              <a:t>New York: McGraw-Hill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Reidma, Birgit (2017). Eesti vahekeele korpuse morfosüntaktilise analüüsi alamlehe kasutajaliides. Diplomitöö. Haapsalu Kolledž.</a:t>
            </a:r>
          </a:p>
          <a:p>
            <a:pPr marL="0" indent="0">
              <a:buNone/>
            </a:pPr>
            <a:r>
              <a:rPr lang="et-EE" dirty="0"/>
              <a:t>Ronsse, J. (2015). The 10 Commandments of Good Form Design on the Web</a:t>
            </a:r>
            <a:r>
              <a:rPr lang="et-EE" i="1" dirty="0" smtClean="0"/>
              <a:t>.</a:t>
            </a:r>
            <a:r>
              <a:rPr lang="et-EE" dirty="0"/>
              <a:t> </a:t>
            </a:r>
            <a:r>
              <a:rPr lang="et-EE" dirty="0" smtClean="0"/>
              <a:t>[</a:t>
            </a:r>
            <a:r>
              <a:rPr lang="et-EE" dirty="0"/>
              <a:t>2017, aprill 24]. </a:t>
            </a:r>
          </a:p>
          <a:p>
            <a:pPr marL="0" indent="0">
              <a:buNone/>
            </a:pPr>
            <a:r>
              <a:rPr lang="et-EE" u="sng" dirty="0">
                <a:hlinkClick r:id="rId2"/>
              </a:rPr>
              <a:t>https://mono.company/journal/design-practice/the-10-commandments-of-good-form-design-on-the-web</a:t>
            </a:r>
            <a:r>
              <a:rPr lang="et-EE" u="sng" dirty="0" smtClean="0">
                <a:hlinkClick r:id="rId2"/>
              </a:rPr>
              <a:t>/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Tidwell</a:t>
            </a:r>
            <a:r>
              <a:rPr lang="et-EE" dirty="0"/>
              <a:t>, J. (2010). Designing Interfaces. 2th edition. California: O’Reilly Media Inc.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17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Info kodeerimise keel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3200" dirty="0" smtClean="0"/>
              <a:t>HTML-keel </a:t>
            </a:r>
            <a:r>
              <a:rPr lang="et-EE" sz="3200" dirty="0"/>
              <a:t>(</a:t>
            </a:r>
            <a:r>
              <a:rPr lang="et-EE" sz="3200" b="1" dirty="0">
                <a:solidFill>
                  <a:srgbClr val="FF0000"/>
                </a:solidFill>
              </a:rPr>
              <a:t>H</a:t>
            </a:r>
            <a:r>
              <a:rPr lang="et-EE" sz="3200" dirty="0"/>
              <a:t>yper</a:t>
            </a:r>
            <a:r>
              <a:rPr lang="et-EE" sz="3200" b="1" dirty="0">
                <a:solidFill>
                  <a:srgbClr val="FF0000"/>
                </a:solidFill>
              </a:rPr>
              <a:t>T</a:t>
            </a:r>
            <a:r>
              <a:rPr lang="et-EE" sz="3200" dirty="0"/>
              <a:t>ext </a:t>
            </a:r>
            <a:r>
              <a:rPr lang="et-EE" sz="3200" b="1" dirty="0">
                <a:solidFill>
                  <a:srgbClr val="FF0000"/>
                </a:solidFill>
              </a:rPr>
              <a:t>M</a:t>
            </a:r>
            <a:r>
              <a:rPr lang="et-EE" sz="3200" dirty="0"/>
              <a:t>arkup </a:t>
            </a:r>
            <a:r>
              <a:rPr lang="et-EE" sz="3200" b="1" dirty="0">
                <a:solidFill>
                  <a:srgbClr val="FF0000"/>
                </a:solidFill>
              </a:rPr>
              <a:t>L</a:t>
            </a:r>
            <a:r>
              <a:rPr lang="et-EE" sz="3200" dirty="0"/>
              <a:t>anguage)</a:t>
            </a:r>
          </a:p>
          <a:p>
            <a:pPr marL="742950" lvl="2" indent="-342900">
              <a:defRPr/>
            </a:pPr>
            <a:r>
              <a:rPr lang="et-EE" sz="2800" dirty="0"/>
              <a:t>Info kodeerimise universaalne ja standardiseeritud märgendite süsteem</a:t>
            </a:r>
          </a:p>
          <a:p>
            <a:pPr>
              <a:defRPr/>
            </a:pPr>
            <a:r>
              <a:rPr lang="et-EE" dirty="0" smtClean="0">
                <a:solidFill>
                  <a:srgbClr val="FF0000"/>
                </a:solidFill>
              </a:rPr>
              <a:t>HTML</a:t>
            </a:r>
            <a:r>
              <a:rPr lang="et-EE" dirty="0" smtClean="0"/>
              <a:t> </a:t>
            </a:r>
            <a:r>
              <a:rPr lang="et-EE" dirty="0"/>
              <a:t>– veebirakenduste loomise märgenduskeel andmete säilitamiseks ja edastamiseks (sisu &amp; struktuuri haldamine)</a:t>
            </a:r>
          </a:p>
          <a:p>
            <a:pPr>
              <a:defRPr/>
            </a:pPr>
            <a:r>
              <a:rPr lang="et-EE" dirty="0">
                <a:solidFill>
                  <a:srgbClr val="FF0000"/>
                </a:solidFill>
              </a:rPr>
              <a:t>CSS</a:t>
            </a:r>
            <a:r>
              <a:rPr lang="et-EE" dirty="0"/>
              <a:t> – Cascading Style Sheets (stiililehed, veebirakenduse kontseptuaalne disain) </a:t>
            </a:r>
            <a:endParaRPr lang="et-EE" i="1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26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 Ameerika Informatsioonivahetuse </a:t>
            </a:r>
            <a:r>
              <a:rPr lang="et-EE" dirty="0" smtClean="0"/>
              <a:t>Standardkood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t-EE" sz="9800" b="1" dirty="0" smtClean="0"/>
              <a:t>ASCII</a:t>
            </a:r>
            <a:r>
              <a:rPr lang="et-EE" sz="9800" dirty="0"/>
              <a:t>, </a:t>
            </a:r>
            <a:r>
              <a:rPr lang="et-EE" sz="9800" i="1" dirty="0"/>
              <a:t>American Standard Code for Information </a:t>
            </a:r>
            <a:r>
              <a:rPr lang="et-EE" sz="9800" i="1" dirty="0" smtClean="0"/>
              <a:t>Interchange</a:t>
            </a:r>
            <a:endParaRPr lang="et-EE" sz="9800" dirty="0" smtClean="0"/>
          </a:p>
          <a:p>
            <a:pPr>
              <a:defRPr/>
            </a:pPr>
            <a:r>
              <a:rPr lang="et-EE" sz="9800" dirty="0" smtClean="0"/>
              <a:t>HTML </a:t>
            </a:r>
            <a:r>
              <a:rPr lang="et-EE" sz="9800" dirty="0"/>
              <a:t>arengu tähtsamad etapid: </a:t>
            </a:r>
            <a:endParaRPr lang="et-EE" sz="9800" dirty="0" smtClean="0"/>
          </a:p>
          <a:p>
            <a:pPr lvl="1">
              <a:defRPr/>
            </a:pPr>
            <a:r>
              <a:rPr lang="et-EE" sz="9400" dirty="0" smtClean="0"/>
              <a:t>Tim </a:t>
            </a:r>
            <a:r>
              <a:rPr lang="et-EE" sz="9400" dirty="0"/>
              <a:t>Berners-Lee 1991 &gt; HTML esimene variant 1992 .... XHTML5+CSS3 </a:t>
            </a:r>
            <a:r>
              <a:rPr lang="et-EE" sz="9400" dirty="0" smtClean="0"/>
              <a:t>2014</a:t>
            </a:r>
          </a:p>
          <a:p>
            <a:pPr lvl="1">
              <a:defRPr/>
            </a:pPr>
            <a:r>
              <a:rPr lang="et-EE" sz="9600" b="1" dirty="0" smtClean="0"/>
              <a:t>2</a:t>
            </a:r>
            <a:r>
              <a:rPr lang="et-EE" sz="9600" b="1" baseline="30000" dirty="0" smtClean="0"/>
              <a:t>7</a:t>
            </a:r>
            <a:r>
              <a:rPr lang="et-EE" sz="9600" b="1" dirty="0" smtClean="0"/>
              <a:t>=128</a:t>
            </a:r>
            <a:r>
              <a:rPr lang="et-EE" sz="9600" b="1" dirty="0"/>
              <a:t> märki</a:t>
            </a:r>
            <a:r>
              <a:rPr lang="et-EE" sz="9600" dirty="0"/>
              <a:t>: ingliskeelsed tähemärgid, numbrid, märgid, klaviatuuri </a:t>
            </a:r>
            <a:r>
              <a:rPr lang="et-EE" sz="9600" dirty="0" smtClean="0"/>
              <a:t>funktsioonid</a:t>
            </a:r>
          </a:p>
          <a:p>
            <a:pPr lvl="1">
              <a:defRPr/>
            </a:pPr>
            <a:r>
              <a:rPr lang="et-EE" sz="9600" dirty="0" smtClean="0"/>
              <a:t>Keele </a:t>
            </a:r>
            <a:r>
              <a:rPr lang="et-EE" sz="9600" dirty="0"/>
              <a:t>(koodi) elementideks on </a:t>
            </a:r>
            <a:r>
              <a:rPr lang="et-EE" sz="9600" b="1" dirty="0"/>
              <a:t>tagid</a:t>
            </a:r>
            <a:r>
              <a:rPr lang="et-EE" sz="9600" dirty="0"/>
              <a:t> (</a:t>
            </a:r>
            <a:r>
              <a:rPr lang="et-EE" sz="9600" i="1" dirty="0" smtClean="0"/>
              <a:t>tag</a:t>
            </a:r>
            <a:r>
              <a:rPr lang="et-EE" sz="9600" dirty="0" smtClean="0"/>
              <a:t>)</a:t>
            </a:r>
          </a:p>
          <a:p>
            <a:pPr lvl="1">
              <a:defRPr/>
            </a:pPr>
            <a:r>
              <a:rPr lang="et-EE" sz="9600" dirty="0" smtClean="0"/>
              <a:t>Koodid </a:t>
            </a:r>
            <a:r>
              <a:rPr lang="et-EE" sz="9600" dirty="0"/>
              <a:t>kirjutatakse erimärkide </a:t>
            </a:r>
            <a:r>
              <a:rPr lang="et-EE" sz="9600" b="1" dirty="0">
                <a:solidFill>
                  <a:srgbClr val="FF0000"/>
                </a:solidFill>
              </a:rPr>
              <a:t>&lt;</a:t>
            </a:r>
            <a:r>
              <a:rPr lang="et-EE" sz="9600" dirty="0"/>
              <a:t> ja </a:t>
            </a:r>
            <a:r>
              <a:rPr lang="et-EE" sz="9600" b="1" dirty="0">
                <a:solidFill>
                  <a:srgbClr val="FF0000"/>
                </a:solidFill>
              </a:rPr>
              <a:t>&gt;</a:t>
            </a:r>
            <a:r>
              <a:rPr lang="et-EE" sz="9600" dirty="0"/>
              <a:t> vahele, nt </a:t>
            </a:r>
            <a:r>
              <a:rPr lang="et-EE" sz="9600" b="1" dirty="0">
                <a:solidFill>
                  <a:srgbClr val="FF0000"/>
                </a:solidFill>
              </a:rPr>
              <a:t>&lt;</a:t>
            </a:r>
            <a:r>
              <a:rPr lang="et-EE" sz="9600" b="1" dirty="0"/>
              <a:t>H1</a:t>
            </a:r>
            <a:r>
              <a:rPr lang="et-EE" sz="9600" b="1" dirty="0">
                <a:solidFill>
                  <a:srgbClr val="FF0000"/>
                </a:solidFill>
              </a:rPr>
              <a:t>&gt;</a:t>
            </a:r>
            <a:r>
              <a:rPr lang="et-EE" sz="9600" b="1" dirty="0"/>
              <a:t>Pealkiri</a:t>
            </a:r>
            <a:r>
              <a:rPr lang="et-EE" sz="9600" b="1" dirty="0">
                <a:solidFill>
                  <a:srgbClr val="FF0000"/>
                </a:solidFill>
              </a:rPr>
              <a:t>&lt;</a:t>
            </a:r>
            <a:r>
              <a:rPr lang="et-EE" sz="9600" b="1" dirty="0"/>
              <a:t>/H1</a:t>
            </a:r>
            <a:r>
              <a:rPr lang="et-EE" sz="9600" b="1" dirty="0">
                <a:solidFill>
                  <a:srgbClr val="FF0000"/>
                </a:solidFill>
              </a:rPr>
              <a:t>&gt;</a:t>
            </a:r>
            <a:r>
              <a:rPr lang="et-EE" sz="9600" dirty="0"/>
              <a:t> </a:t>
            </a:r>
            <a:endParaRPr lang="et-EE" sz="9600" dirty="0" smtClean="0"/>
          </a:p>
        </p:txBody>
      </p:sp>
    </p:spTree>
    <p:extLst>
      <p:ext uri="{BB962C8B-B14F-4D97-AF65-F5344CB8AC3E}">
        <p14:creationId xmlns:p14="http://schemas.microsoft.com/office/powerpoint/2010/main" val="111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Elizabeth Castro erimärkide</a:t>
            </a:r>
            <a:r>
              <a:rPr lang="et-EE" dirty="0"/>
              <a:t> </a:t>
            </a:r>
            <a:r>
              <a:rPr lang="pt-BR" dirty="0"/>
              <a:t>tabel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Elizabeth Castro erimärkide</a:t>
            </a:r>
            <a:r>
              <a:rPr lang="et-EE" dirty="0"/>
              <a:t> </a:t>
            </a:r>
            <a:r>
              <a:rPr lang="pt-BR" dirty="0" smtClean="0"/>
              <a:t>tabel</a:t>
            </a:r>
            <a:r>
              <a:rPr lang="et-EE" dirty="0" smtClean="0"/>
              <a:t>, vt</a:t>
            </a:r>
            <a:r>
              <a:rPr lang="et-EE" dirty="0" smtClean="0">
                <a:hlinkClick r:id="rId3"/>
              </a:rPr>
              <a:t> </a:t>
            </a:r>
            <a:r>
              <a:rPr lang="et-EE" dirty="0">
                <a:hlinkClick r:id="rId4"/>
              </a:rPr>
              <a:t>https://www.</a:t>
            </a:r>
            <a:r>
              <a:rPr lang="pt-BR" dirty="0" smtClean="0">
                <a:hlinkClick r:id="rId5"/>
              </a:rPr>
              <a:t>elizabethcastro.com/html/extras/enti</a:t>
            </a:r>
            <a:r>
              <a:rPr lang="et-EE" dirty="0" smtClean="0">
                <a:hlinkClick r:id="rId5"/>
              </a:rPr>
              <a:t>ti</a:t>
            </a:r>
            <a:r>
              <a:rPr lang="pt-BR" dirty="0" smtClean="0">
                <a:hlinkClick r:id="rId5"/>
              </a:rPr>
              <a:t>es.html</a:t>
            </a:r>
            <a:r>
              <a:rPr lang="et-EE" dirty="0" smtClean="0"/>
              <a:t>  </a:t>
            </a:r>
          </a:p>
          <a:p>
            <a:r>
              <a:rPr lang="et-EE" dirty="0" smtClean="0"/>
              <a:t>Eesti </a:t>
            </a:r>
            <a:r>
              <a:rPr lang="et-EE" dirty="0"/>
              <a:t>keele </a:t>
            </a:r>
            <a:r>
              <a:rPr lang="et-EE" dirty="0" smtClean="0"/>
              <a:t>täpitähed, nt </a:t>
            </a:r>
          </a:p>
          <a:p>
            <a:pPr lvl="1"/>
            <a:r>
              <a:rPr lang="et-EE" dirty="0" smtClean="0"/>
              <a:t>ä </a:t>
            </a:r>
            <a:r>
              <a:rPr lang="et-EE" dirty="0"/>
              <a:t>= &amp;auml;  </a:t>
            </a:r>
            <a:endParaRPr lang="et-EE" dirty="0" smtClean="0"/>
          </a:p>
          <a:p>
            <a:pPr lvl="1"/>
            <a:r>
              <a:rPr lang="et-EE" dirty="0" smtClean="0"/>
              <a:t>Ä </a:t>
            </a:r>
            <a:r>
              <a:rPr lang="et-EE" dirty="0"/>
              <a:t>= &amp;Auml; </a:t>
            </a:r>
            <a:endParaRPr lang="et-EE" dirty="0" smtClean="0"/>
          </a:p>
          <a:p>
            <a:pPr lvl="1"/>
            <a:r>
              <a:rPr lang="et-EE" dirty="0" smtClean="0"/>
              <a:t>ö </a:t>
            </a:r>
            <a:r>
              <a:rPr lang="et-EE" dirty="0"/>
              <a:t>= &amp;ouml; </a:t>
            </a:r>
            <a:endParaRPr lang="et-EE" dirty="0" smtClean="0"/>
          </a:p>
          <a:p>
            <a:pPr lvl="1"/>
            <a:r>
              <a:rPr lang="et-EE" dirty="0" smtClean="0"/>
              <a:t>Ö </a:t>
            </a:r>
            <a:r>
              <a:rPr lang="et-EE" dirty="0"/>
              <a:t>= &amp;</a:t>
            </a:r>
            <a:r>
              <a:rPr lang="et-EE" dirty="0" smtClean="0"/>
              <a:t>Ouml;</a:t>
            </a:r>
            <a:endParaRPr lang="et-EE" dirty="0"/>
          </a:p>
          <a:p>
            <a:r>
              <a:rPr lang="et-EE" dirty="0"/>
              <a:t>Standardid, nt </a:t>
            </a:r>
            <a:r>
              <a:rPr lang="et-EE" dirty="0" smtClean="0">
                <a:hlinkClick r:id="rId3" tooltip="https://www.w3.org/Consortium/mission"/>
              </a:rPr>
              <a:t>https://www.w3.org/standards/</a:t>
            </a:r>
            <a:endParaRPr lang="et-EE" dirty="0" smtClean="0"/>
          </a:p>
          <a:p>
            <a:r>
              <a:rPr lang="et-EE" dirty="0" smtClean="0"/>
              <a:t>World Wide Web ametlik info jms, vt </a:t>
            </a:r>
          </a:p>
          <a:p>
            <a:pPr marL="0" indent="0">
              <a:buNone/>
            </a:pPr>
            <a:r>
              <a:rPr lang="et-EE" dirty="0" smtClean="0">
                <a:hlinkClick r:id="rId4"/>
              </a:rPr>
              <a:t>https</a:t>
            </a:r>
            <a:r>
              <a:rPr lang="et-EE" dirty="0">
                <a:hlinkClick r:id="rId4"/>
              </a:rPr>
              <a:t>://www.w3.org/Consortium/Legal/2002/ipr-notice-20021231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898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Kasutajaliides ja kasutajakogemus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t-EE" b="1" dirty="0"/>
              <a:t>Kasutajaliides</a:t>
            </a:r>
            <a:r>
              <a:rPr lang="et-EE" dirty="0"/>
              <a:t> (ingl </a:t>
            </a:r>
            <a:r>
              <a:rPr lang="et-EE" i="1" dirty="0"/>
              <a:t>user interface – </a:t>
            </a:r>
            <a:r>
              <a:rPr lang="et-EE" b="1" i="1" dirty="0"/>
              <a:t>UI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Kasutajaliides on vahend inimese suhtlemisel arvutiga</a:t>
            </a:r>
          </a:p>
          <a:p>
            <a:pPr lvl="1"/>
            <a:r>
              <a:rPr lang="et-EE" dirty="0"/>
              <a:t>Ühenduslüli kasutaja ja arvutiprogrammi vahel</a:t>
            </a:r>
          </a:p>
          <a:p>
            <a:pPr lvl="1"/>
            <a:r>
              <a:rPr lang="et-EE" dirty="0"/>
              <a:t>Annab kasutajakogemuse</a:t>
            </a:r>
            <a:endParaRPr lang="et-EE" sz="2400" dirty="0"/>
          </a:p>
          <a:p>
            <a:pPr lvl="0"/>
            <a:r>
              <a:rPr lang="et-EE" b="1" dirty="0"/>
              <a:t>Kasutajakogemus</a:t>
            </a:r>
            <a:r>
              <a:rPr lang="et-EE" dirty="0"/>
              <a:t> (ingl </a:t>
            </a:r>
            <a:r>
              <a:rPr lang="et-EE" i="1" dirty="0"/>
              <a:t>user experience - </a:t>
            </a:r>
            <a:r>
              <a:rPr lang="et-EE" b="1" i="1" dirty="0"/>
              <a:t>UX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Kujuneb veebilehe kasutamisel</a:t>
            </a:r>
          </a:p>
          <a:p>
            <a:r>
              <a:rPr lang="et-EE" b="1" i="1" dirty="0"/>
              <a:t>UI</a:t>
            </a:r>
            <a:r>
              <a:rPr lang="et-EE" dirty="0"/>
              <a:t> ja </a:t>
            </a:r>
            <a:r>
              <a:rPr lang="et-EE" b="1" i="1" dirty="0"/>
              <a:t>UX</a:t>
            </a:r>
            <a:r>
              <a:rPr lang="et-EE" dirty="0"/>
              <a:t> toimivad koos, kuid neil on disaini protsessis erinevad rollid</a:t>
            </a:r>
          </a:p>
          <a:p>
            <a:pPr lvl="1"/>
            <a:r>
              <a:rPr lang="et-EE" b="1" i="1" dirty="0"/>
              <a:t>UX</a:t>
            </a:r>
            <a:r>
              <a:rPr lang="et-EE" dirty="0"/>
              <a:t> keskendub rohkem tehnilisele poolele</a:t>
            </a:r>
          </a:p>
          <a:p>
            <a:pPr lvl="1"/>
            <a:r>
              <a:rPr lang="et-EE" b="1" i="1" dirty="0"/>
              <a:t>UI</a:t>
            </a:r>
            <a:r>
              <a:rPr lang="et-EE" dirty="0"/>
              <a:t> vastutab graafilise väljanägemise eest </a:t>
            </a:r>
          </a:p>
          <a:p>
            <a:pPr marL="457200" lvl="1" indent="0">
              <a:buNone/>
            </a:pPr>
            <a:r>
              <a:rPr lang="et-EE" dirty="0"/>
              <a:t>(Lamprecht 2017</a:t>
            </a:r>
            <a:r>
              <a:rPr lang="et-EE" dirty="0" smtClean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2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Veebilehe loomise alustalad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Kujunenud kasutajakogemuse põhjal</a:t>
            </a:r>
          </a:p>
          <a:p>
            <a:r>
              <a:rPr lang="et-EE" dirty="0"/>
              <a:t>Kasutajaliidese loomise kolm kuldreeglit:</a:t>
            </a:r>
          </a:p>
          <a:p>
            <a:pPr lvl="1"/>
            <a:r>
              <a:rPr lang="et-EE" dirty="0"/>
              <a:t>anna kasutajale kontroll kasutajaliidese üle </a:t>
            </a:r>
          </a:p>
          <a:p>
            <a:pPr lvl="1"/>
            <a:r>
              <a:rPr lang="et-EE" dirty="0"/>
              <a:t>vähenda kasutaja mälu koormamist</a:t>
            </a:r>
          </a:p>
          <a:p>
            <a:pPr lvl="1"/>
            <a:r>
              <a:rPr lang="et-EE" dirty="0"/>
              <a:t>rakenda jätkusuutlik </a:t>
            </a:r>
            <a:r>
              <a:rPr lang="et-EE" dirty="0" smtClean="0"/>
              <a:t>kasutajaliides </a:t>
            </a:r>
          </a:p>
          <a:p>
            <a:pPr marL="514350" lvl="1" indent="0">
              <a:buNone/>
            </a:pPr>
            <a:r>
              <a:rPr lang="et-EE" dirty="0" smtClean="0"/>
              <a:t>(Mandel </a:t>
            </a:r>
            <a:r>
              <a:rPr lang="et-EE" dirty="0"/>
              <a:t>1997</a:t>
            </a:r>
            <a:r>
              <a:rPr lang="et-EE" dirty="0" smtClean="0"/>
              <a:t>)</a:t>
            </a:r>
          </a:p>
          <a:p>
            <a:pPr marL="571500" indent="-457200"/>
            <a:r>
              <a:rPr lang="et-EE" dirty="0"/>
              <a:t>K</a:t>
            </a:r>
            <a:r>
              <a:rPr lang="et-EE" dirty="0" smtClean="0"/>
              <a:t>uldreeglid </a:t>
            </a:r>
            <a:r>
              <a:rPr lang="et-EE" dirty="0"/>
              <a:t>on kasutajaliidese disaini põhimõtete </a:t>
            </a:r>
            <a:r>
              <a:rPr lang="et-EE" dirty="0" smtClean="0"/>
              <a:t>aluseks, </a:t>
            </a:r>
            <a:r>
              <a:rPr lang="et-EE" dirty="0"/>
              <a:t>suunavad oluliselt liidese tarkvaraarendust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08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Veebilehe loomisele eelneb lahenduse </a:t>
            </a:r>
            <a:r>
              <a:rPr lang="et-EE" dirty="0"/>
              <a:t>rakenduslike vajaduste </a:t>
            </a:r>
            <a:r>
              <a:rPr lang="et-EE" dirty="0" smtClean="0"/>
              <a:t>mõtestamine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Leida vastused järgmistele küsimustele:</a:t>
            </a:r>
          </a:p>
          <a:p>
            <a:pPr lvl="1"/>
            <a:r>
              <a:rPr lang="et-EE" dirty="0"/>
              <a:t>Kes </a:t>
            </a:r>
            <a:r>
              <a:rPr lang="et-EE" dirty="0" smtClean="0"/>
              <a:t>on kasutajad </a:t>
            </a:r>
            <a:r>
              <a:rPr lang="et-EE" dirty="0"/>
              <a:t>(sihtrühmad), kes hakkavad läbi </a:t>
            </a:r>
            <a:r>
              <a:rPr lang="et-EE" dirty="0" smtClean="0"/>
              <a:t>kasutajaliidese arvutiga suhtlema? Miks nad seda teevad?</a:t>
            </a:r>
            <a:endParaRPr lang="et-EE" dirty="0"/>
          </a:p>
          <a:p>
            <a:pPr lvl="1"/>
            <a:r>
              <a:rPr lang="et-EE" dirty="0"/>
              <a:t>Milliseid ülesandeid tuleb </a:t>
            </a:r>
            <a:r>
              <a:rPr lang="et-EE" dirty="0" smtClean="0"/>
              <a:t>kasutajal </a:t>
            </a:r>
            <a:r>
              <a:rPr lang="et-EE" dirty="0"/>
              <a:t>täita, et </a:t>
            </a:r>
            <a:r>
              <a:rPr lang="et-EE" dirty="0" smtClean="0"/>
              <a:t>saada vastuseid oma küsimustele ning et nende töö </a:t>
            </a:r>
            <a:r>
              <a:rPr lang="et-EE" dirty="0"/>
              <a:t>oleks tulemuslik?</a:t>
            </a:r>
          </a:p>
          <a:p>
            <a:pPr lvl="1"/>
            <a:r>
              <a:rPr lang="et-EE" dirty="0"/>
              <a:t>Missugust sisu saab kasutajaliidese vahendusel veebilehelt leida?</a:t>
            </a:r>
          </a:p>
          <a:p>
            <a:pPr lvl="1"/>
            <a:r>
              <a:rPr lang="et-EE" dirty="0"/>
              <a:t>Millises keskkonnas veebilehe kasutajaliides töötab?</a:t>
            </a:r>
          </a:p>
          <a:p>
            <a:pPr marL="0" indent="0">
              <a:buNone/>
            </a:pPr>
            <a:r>
              <a:rPr lang="et-EE" dirty="0" smtClean="0"/>
              <a:t>				(</a:t>
            </a:r>
            <a:r>
              <a:rPr lang="et-EE" dirty="0"/>
              <a:t>Pressman, 2009)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306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Veebilahenduste olulised komponendid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Veebipõhine kasutajaliides (ingl </a:t>
            </a:r>
            <a:r>
              <a:rPr lang="et-EE" i="1" dirty="0"/>
              <a:t>web user interface - </a:t>
            </a:r>
            <a:r>
              <a:rPr lang="et-EE" b="1" i="1" dirty="0"/>
              <a:t>WUI</a:t>
            </a:r>
            <a:r>
              <a:rPr lang="et-EE" dirty="0"/>
              <a:t>) – keeruliste tehnoloogiliste laheduste rakendamise tulemus</a:t>
            </a:r>
          </a:p>
          <a:p>
            <a:r>
              <a:rPr lang="et-EE" dirty="0"/>
              <a:t>Kasutajakogemus – </a:t>
            </a:r>
            <a:r>
              <a:rPr lang="et-EE" dirty="0" smtClean="0"/>
              <a:t>negatiivne/positiivne</a:t>
            </a:r>
            <a:endParaRPr lang="et-EE" dirty="0"/>
          </a:p>
          <a:p>
            <a:r>
              <a:rPr lang="et-EE" dirty="0"/>
              <a:t>Veebirakendused (ingl </a:t>
            </a:r>
            <a:r>
              <a:rPr lang="et-EE" i="1" dirty="0"/>
              <a:t>web applications - </a:t>
            </a:r>
            <a:r>
              <a:rPr lang="et-EE" b="1" i="1" dirty="0"/>
              <a:t>WA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Erinevad keskkonnad</a:t>
            </a:r>
            <a:endParaRPr lang="et-EE" dirty="0"/>
          </a:p>
          <a:p>
            <a:r>
              <a:rPr lang="et-EE" dirty="0"/>
              <a:t>Veebivormid (ingl </a:t>
            </a:r>
            <a:r>
              <a:rPr lang="et-EE" i="1" dirty="0"/>
              <a:t>web forms - </a:t>
            </a:r>
            <a:r>
              <a:rPr lang="et-EE" b="1" i="1" dirty="0"/>
              <a:t>WF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Pole konkreetseid reegleid 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07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1810</Words>
  <Application>Microsoft Office PowerPoint</Application>
  <PresentationFormat>On-screen Show (4:3)</PresentationFormat>
  <Paragraphs>245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Veebilehe loomise alused</vt:lpstr>
      <vt:lpstr>Eeltingimused</vt:lpstr>
      <vt:lpstr>Info kodeerimise keel </vt:lpstr>
      <vt:lpstr> Ameerika Informatsioonivahetuse Standardkood</vt:lpstr>
      <vt:lpstr>Elizabeth Castro erimärkide tabel</vt:lpstr>
      <vt:lpstr>Kasutajaliides ja kasutajakogemus</vt:lpstr>
      <vt:lpstr>Veebilehe loomise alustalad</vt:lpstr>
      <vt:lpstr>Veebilehe loomisele eelneb lahenduse rakenduslike vajaduste mõtestamine</vt:lpstr>
      <vt:lpstr>Veebilahenduste olulised komponendid </vt:lpstr>
      <vt:lpstr> Kasutajaliidese neli komponenti</vt:lpstr>
      <vt:lpstr>PowerPoint Presentation</vt:lpstr>
      <vt:lpstr>Kasutajaliidese olulisemad elemendid</vt:lpstr>
      <vt:lpstr>Soovitusi hea veebivormi koostamiseks</vt:lpstr>
      <vt:lpstr>Veebilehe jaotamise soovitusi</vt:lpstr>
      <vt:lpstr>Värvilahenduse põhimõtteid  </vt:lpstr>
      <vt:lpstr>PowerPoint Presentation</vt:lpstr>
      <vt:lpstr>Värvilahenduse näide 1 (Reidma 2017)</vt:lpstr>
      <vt:lpstr>Värvilahenduse näide 2 (Reidma 2017)</vt:lpstr>
      <vt:lpstr>Kasutajakogemus </vt:lpstr>
      <vt:lpstr>Kasutajaliidese kavandamine: kasutajate vajadused</vt:lpstr>
      <vt:lpstr>Kasutajaliidese kavandamine: kontseptuaalne disain</vt:lpstr>
      <vt:lpstr>Kasutajaliides: korpuspäringu näide</vt:lpstr>
      <vt:lpstr>Kasutajaliides: andmete visualiseerimise näide </vt:lpstr>
      <vt:lpstr>   Andmete visualiseerimise  võimalused</vt:lpstr>
      <vt:lpstr>Valik tööriistu kasutajaliidese disainiks</vt:lpstr>
      <vt:lpstr>Kirjandust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IFI6223.DT Keel ja tehnoloogia</dc:title>
  <dc:creator>Pille Eslon</dc:creator>
  <cp:lastModifiedBy>Pille Eslon</cp:lastModifiedBy>
  <cp:revision>154</cp:revision>
  <dcterms:created xsi:type="dcterms:W3CDTF">2019-02-05T16:48:00Z</dcterms:created>
  <dcterms:modified xsi:type="dcterms:W3CDTF">2019-09-29T15:18:04Z</dcterms:modified>
</cp:coreProperties>
</file>