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329" r:id="rId4"/>
    <p:sldId id="257" r:id="rId5"/>
    <p:sldId id="308" r:id="rId6"/>
    <p:sldId id="262" r:id="rId7"/>
    <p:sldId id="283" r:id="rId8"/>
    <p:sldId id="309" r:id="rId9"/>
    <p:sldId id="271" r:id="rId10"/>
    <p:sldId id="286" r:id="rId11"/>
    <p:sldId id="259" r:id="rId12"/>
    <p:sldId id="260" r:id="rId13"/>
    <p:sldId id="264" r:id="rId14"/>
    <p:sldId id="338" r:id="rId15"/>
    <p:sldId id="263" r:id="rId16"/>
    <p:sldId id="342" r:id="rId17"/>
    <p:sldId id="310" r:id="rId18"/>
    <p:sldId id="287" r:id="rId19"/>
    <p:sldId id="288" r:id="rId20"/>
    <p:sldId id="289" r:id="rId21"/>
    <p:sldId id="341" r:id="rId22"/>
    <p:sldId id="290" r:id="rId23"/>
    <p:sldId id="343" r:id="rId24"/>
    <p:sldId id="344" r:id="rId25"/>
    <p:sldId id="347" r:id="rId26"/>
    <p:sldId id="348" r:id="rId27"/>
    <p:sldId id="349" r:id="rId28"/>
    <p:sldId id="350" r:id="rId29"/>
    <p:sldId id="351" r:id="rId30"/>
    <p:sldId id="366" r:id="rId31"/>
    <p:sldId id="368" r:id="rId32"/>
    <p:sldId id="369" r:id="rId33"/>
    <p:sldId id="370" r:id="rId34"/>
    <p:sldId id="371" r:id="rId35"/>
    <p:sldId id="367" r:id="rId36"/>
    <p:sldId id="373" r:id="rId37"/>
    <p:sldId id="345" r:id="rId38"/>
    <p:sldId id="346" r:id="rId39"/>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6" autoAdjust="0"/>
    <p:restoredTop sz="85685" autoAdjust="0"/>
  </p:normalViewPr>
  <p:slideViewPr>
    <p:cSldViewPr snapToGrid="0">
      <p:cViewPr varScale="1">
        <p:scale>
          <a:sx n="111" d="100"/>
          <a:sy n="111" d="100"/>
        </p:scale>
        <p:origin x="3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39A83-2549-864A-888C-E6FC55B20E31}"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0B1D66C0-2138-4842-9E53-C3424D549710}">
      <dgm:prSet phldrT="[Text]"/>
      <dgm:spPr>
        <a:xfrm>
          <a:off x="3100164" y="781"/>
          <a:ext cx="2029271" cy="101463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mn-lt"/>
              <a:ea typeface="+mn-ea"/>
              <a:cs typeface="Calibri Light" panose="020F0302020204030204" pitchFamily="34" charset="0"/>
            </a:rPr>
            <a:t>Arvuti-</a:t>
          </a:r>
          <a:r>
            <a:rPr lang="en-US" b="1" dirty="0" err="1">
              <a:solidFill>
                <a:sysClr val="window" lastClr="FFFFFF"/>
              </a:solidFill>
              <a:latin typeface="+mn-lt"/>
              <a:ea typeface="+mn-ea"/>
              <a:cs typeface="Calibri Light" panose="020F0302020204030204" pitchFamily="34" charset="0"/>
            </a:rPr>
            <a:t>lingvistika</a:t>
          </a:r>
          <a:endParaRPr lang="en-US" b="1" dirty="0">
            <a:solidFill>
              <a:sysClr val="window" lastClr="FFFFFF"/>
            </a:solidFill>
            <a:latin typeface="+mn-lt"/>
            <a:ea typeface="+mn-ea"/>
            <a:cs typeface="Calibri Light" panose="020F0302020204030204" pitchFamily="34" charset="0"/>
          </a:endParaRPr>
        </a:p>
      </dgm:t>
    </dgm:pt>
    <dgm:pt modelId="{3F2D4726-438E-ED40-9EED-DBEE2C35A56A}" type="parTrans" cxnId="{95C930A2-1F8C-F441-BAC1-5531D8F922F1}">
      <dgm:prSet/>
      <dgm:spPr/>
      <dgm:t>
        <a:bodyPr/>
        <a:lstStyle/>
        <a:p>
          <a:endParaRPr lang="en-US"/>
        </a:p>
      </dgm:t>
    </dgm:pt>
    <dgm:pt modelId="{8EFA1975-0E5E-6043-A099-739FFDB0C112}" type="sibTrans" cxnId="{95C930A2-1F8C-F441-BAC1-5531D8F922F1}">
      <dgm:prSet/>
      <dgm:spPr>
        <a:xfrm rot="3600000">
          <a:off x="4424185" y="1780620"/>
          <a:ext cx="1055639" cy="355122"/>
        </a:xfrm>
        <a:prstGeom prst="leftRightArrow">
          <a:avLst>
            <a:gd name="adj1" fmla="val 60000"/>
            <a:gd name="adj2" fmla="val 50000"/>
          </a:avLst>
        </a:prstGeom>
        <a:solidFill>
          <a:srgbClr val="4472C4">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92706FE3-6D6D-FC4A-B4FD-F97F6269CAF7}">
      <dgm:prSet phldrT="[Text]"/>
      <dgm:spPr>
        <a:xfrm>
          <a:off x="4774574" y="2900945"/>
          <a:ext cx="2029271" cy="101463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Light" panose="020F0302020204030204" pitchFamily="34" charset="0"/>
              <a:ea typeface="+mn-ea"/>
              <a:cs typeface="Calibri Light" panose="020F0302020204030204" pitchFamily="34" charset="0"/>
            </a:rPr>
            <a:t>Informaatika</a:t>
          </a:r>
          <a:endParaRPr lang="en-US" dirty="0">
            <a:solidFill>
              <a:sysClr val="window" lastClr="FFFFFF"/>
            </a:solidFill>
            <a:latin typeface="Calibri Light" panose="020F0302020204030204" pitchFamily="34" charset="0"/>
            <a:ea typeface="+mn-ea"/>
            <a:cs typeface="Calibri Light" panose="020F0302020204030204" pitchFamily="34" charset="0"/>
          </a:endParaRPr>
        </a:p>
      </dgm:t>
    </dgm:pt>
    <dgm:pt modelId="{5E23284D-7B51-6C4F-BF6D-456EB0F84CEC}" type="parTrans" cxnId="{24005154-B774-CF4E-AE9D-7C4FDDAD45CE}">
      <dgm:prSet/>
      <dgm:spPr/>
      <dgm:t>
        <a:bodyPr/>
        <a:lstStyle/>
        <a:p>
          <a:endParaRPr lang="en-US"/>
        </a:p>
      </dgm:t>
    </dgm:pt>
    <dgm:pt modelId="{11F47A90-B9CE-B849-8123-85374DB0245A}" type="sibTrans" cxnId="{24005154-B774-CF4E-AE9D-7C4FDDAD45CE}">
      <dgm:prSet/>
      <dgm:spPr>
        <a:xfrm rot="10800000">
          <a:off x="3586980" y="3230702"/>
          <a:ext cx="1055639" cy="355122"/>
        </a:xfrm>
        <a:prstGeom prst="leftRightArrow">
          <a:avLst>
            <a:gd name="adj1" fmla="val 60000"/>
            <a:gd name="adj2" fmla="val 50000"/>
          </a:avLst>
        </a:prstGeom>
        <a:no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2DA3AC14-72A6-D148-BB9F-EB644E4DCAE5}">
      <dgm:prSet phldrT="[Text]"/>
      <dgm:spPr>
        <a:xfrm>
          <a:off x="1425753" y="2900945"/>
          <a:ext cx="2029271" cy="101463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Light" panose="020F0302020204030204" pitchFamily="34" charset="0"/>
              <a:ea typeface="+mn-ea"/>
              <a:cs typeface="Calibri Light" panose="020F0302020204030204" pitchFamily="34" charset="0"/>
            </a:rPr>
            <a:t>Lingvistika</a:t>
          </a:r>
          <a:endParaRPr lang="en-US" dirty="0">
            <a:solidFill>
              <a:sysClr val="window" lastClr="FFFFFF"/>
            </a:solidFill>
            <a:latin typeface="Calibri Light" panose="020F0302020204030204" pitchFamily="34" charset="0"/>
            <a:ea typeface="+mn-ea"/>
            <a:cs typeface="Calibri Light" panose="020F0302020204030204" pitchFamily="34" charset="0"/>
          </a:endParaRPr>
        </a:p>
      </dgm:t>
    </dgm:pt>
    <dgm:pt modelId="{DDA21884-E806-0F43-9B41-BB4F45A7C557}" type="parTrans" cxnId="{264E53F0-6624-DF4D-A56B-26E9ED1ECFAE}">
      <dgm:prSet/>
      <dgm:spPr/>
      <dgm:t>
        <a:bodyPr/>
        <a:lstStyle/>
        <a:p>
          <a:endParaRPr lang="en-US"/>
        </a:p>
      </dgm:t>
    </dgm:pt>
    <dgm:pt modelId="{32CCF265-5EB5-FB4D-AAF6-97E2A2207DB5}" type="sibTrans" cxnId="{264E53F0-6624-DF4D-A56B-26E9ED1ECFAE}">
      <dgm:prSet/>
      <dgm:spPr>
        <a:xfrm rot="18000000">
          <a:off x="2749774" y="1780620"/>
          <a:ext cx="1055639" cy="355122"/>
        </a:xfrm>
        <a:prstGeom prst="leftRightArrow">
          <a:avLst>
            <a:gd name="adj1" fmla="val 60000"/>
            <a:gd name="adj2" fmla="val 50000"/>
          </a:avLst>
        </a:prstGeom>
        <a:solidFill>
          <a:srgbClr val="4472C4">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65953C05-A5AD-E34E-A36B-A3EF07E1B999}" type="pres">
      <dgm:prSet presAssocID="{34B39A83-2549-864A-888C-E6FC55B20E31}" presName="Name0" presStyleCnt="0">
        <dgm:presLayoutVars>
          <dgm:dir/>
          <dgm:resizeHandles val="exact"/>
        </dgm:presLayoutVars>
      </dgm:prSet>
      <dgm:spPr/>
    </dgm:pt>
    <dgm:pt modelId="{D9607BBA-C887-E946-912E-D753E2F84683}" type="pres">
      <dgm:prSet presAssocID="{0B1D66C0-2138-4842-9E53-C3424D549710}" presName="node" presStyleLbl="node1" presStyleIdx="0" presStyleCnt="3">
        <dgm:presLayoutVars>
          <dgm:bulletEnabled val="1"/>
        </dgm:presLayoutVars>
      </dgm:prSet>
      <dgm:spPr/>
    </dgm:pt>
    <dgm:pt modelId="{F845DA5A-53E9-164E-9091-5513EF93F92B}" type="pres">
      <dgm:prSet presAssocID="{8EFA1975-0E5E-6043-A099-739FFDB0C112}" presName="sibTrans" presStyleLbl="sibTrans2D1" presStyleIdx="0" presStyleCnt="3"/>
      <dgm:spPr/>
    </dgm:pt>
    <dgm:pt modelId="{A2C66914-B908-8542-A52E-4A541F0F148E}" type="pres">
      <dgm:prSet presAssocID="{8EFA1975-0E5E-6043-A099-739FFDB0C112}" presName="connectorText" presStyleLbl="sibTrans2D1" presStyleIdx="0" presStyleCnt="3"/>
      <dgm:spPr/>
    </dgm:pt>
    <dgm:pt modelId="{5500CF02-1897-F44F-A802-7C574228D339}" type="pres">
      <dgm:prSet presAssocID="{92706FE3-6D6D-FC4A-B4FD-F97F6269CAF7}" presName="node" presStyleLbl="node1" presStyleIdx="1" presStyleCnt="3">
        <dgm:presLayoutVars>
          <dgm:bulletEnabled val="1"/>
        </dgm:presLayoutVars>
      </dgm:prSet>
      <dgm:spPr/>
    </dgm:pt>
    <dgm:pt modelId="{EDA7024E-0989-A84A-9566-A3F3FCD8DDDD}" type="pres">
      <dgm:prSet presAssocID="{11F47A90-B9CE-B849-8123-85374DB0245A}" presName="sibTrans" presStyleLbl="sibTrans2D1" presStyleIdx="1" presStyleCnt="3"/>
      <dgm:spPr/>
    </dgm:pt>
    <dgm:pt modelId="{78202A7D-E179-AC41-BC6C-7D1B9DFD1421}" type="pres">
      <dgm:prSet presAssocID="{11F47A90-B9CE-B849-8123-85374DB0245A}" presName="connectorText" presStyleLbl="sibTrans2D1" presStyleIdx="1" presStyleCnt="3"/>
      <dgm:spPr/>
    </dgm:pt>
    <dgm:pt modelId="{2BCCCCF0-3217-DD46-AD5C-496F71CF1738}" type="pres">
      <dgm:prSet presAssocID="{2DA3AC14-72A6-D148-BB9F-EB644E4DCAE5}" presName="node" presStyleLbl="node1" presStyleIdx="2" presStyleCnt="3">
        <dgm:presLayoutVars>
          <dgm:bulletEnabled val="1"/>
        </dgm:presLayoutVars>
      </dgm:prSet>
      <dgm:spPr/>
    </dgm:pt>
    <dgm:pt modelId="{B89F7EFF-ECA0-9A48-A7B5-544780EAEF49}" type="pres">
      <dgm:prSet presAssocID="{32CCF265-5EB5-FB4D-AAF6-97E2A2207DB5}" presName="sibTrans" presStyleLbl="sibTrans2D1" presStyleIdx="2" presStyleCnt="3"/>
      <dgm:spPr/>
    </dgm:pt>
    <dgm:pt modelId="{BC344309-7BD8-B548-B3FA-295D11E1B1F1}" type="pres">
      <dgm:prSet presAssocID="{32CCF265-5EB5-FB4D-AAF6-97E2A2207DB5}" presName="connectorText" presStyleLbl="sibTrans2D1" presStyleIdx="2" presStyleCnt="3"/>
      <dgm:spPr/>
    </dgm:pt>
  </dgm:ptLst>
  <dgm:cxnLst>
    <dgm:cxn modelId="{C8308405-9562-EF40-9A13-FED2966E7015}" type="presOf" srcId="{34B39A83-2549-864A-888C-E6FC55B20E31}" destId="{65953C05-A5AD-E34E-A36B-A3EF07E1B999}" srcOrd="0" destOrd="0" presId="urn:microsoft.com/office/officeart/2005/8/layout/cycle7"/>
    <dgm:cxn modelId="{66CA100B-A5D4-8043-9F9E-325B088039E8}" type="presOf" srcId="{2DA3AC14-72A6-D148-BB9F-EB644E4DCAE5}" destId="{2BCCCCF0-3217-DD46-AD5C-496F71CF1738}" srcOrd="0" destOrd="0" presId="urn:microsoft.com/office/officeart/2005/8/layout/cycle7"/>
    <dgm:cxn modelId="{3C86783C-179A-0F45-8159-DB623A92624B}" type="presOf" srcId="{32CCF265-5EB5-FB4D-AAF6-97E2A2207DB5}" destId="{B89F7EFF-ECA0-9A48-A7B5-544780EAEF49}" srcOrd="0" destOrd="0" presId="urn:microsoft.com/office/officeart/2005/8/layout/cycle7"/>
    <dgm:cxn modelId="{24005154-B774-CF4E-AE9D-7C4FDDAD45CE}" srcId="{34B39A83-2549-864A-888C-E6FC55B20E31}" destId="{92706FE3-6D6D-FC4A-B4FD-F97F6269CAF7}" srcOrd="1" destOrd="0" parTransId="{5E23284D-7B51-6C4F-BF6D-456EB0F84CEC}" sibTransId="{11F47A90-B9CE-B849-8123-85374DB0245A}"/>
    <dgm:cxn modelId="{87B7AB77-2DF8-BD4A-A65C-2634064B6526}" type="presOf" srcId="{11F47A90-B9CE-B849-8123-85374DB0245A}" destId="{EDA7024E-0989-A84A-9566-A3F3FCD8DDDD}" srcOrd="0" destOrd="0" presId="urn:microsoft.com/office/officeart/2005/8/layout/cycle7"/>
    <dgm:cxn modelId="{20C22179-5DA2-5540-B537-33475B30CDD0}" type="presOf" srcId="{8EFA1975-0E5E-6043-A099-739FFDB0C112}" destId="{F845DA5A-53E9-164E-9091-5513EF93F92B}" srcOrd="0" destOrd="0" presId="urn:microsoft.com/office/officeart/2005/8/layout/cycle7"/>
    <dgm:cxn modelId="{2023D799-F259-AB4A-BA83-57E653C2AE7F}" type="presOf" srcId="{11F47A90-B9CE-B849-8123-85374DB0245A}" destId="{78202A7D-E179-AC41-BC6C-7D1B9DFD1421}" srcOrd="1" destOrd="0" presId="urn:microsoft.com/office/officeart/2005/8/layout/cycle7"/>
    <dgm:cxn modelId="{95C930A2-1F8C-F441-BAC1-5531D8F922F1}" srcId="{34B39A83-2549-864A-888C-E6FC55B20E31}" destId="{0B1D66C0-2138-4842-9E53-C3424D549710}" srcOrd="0" destOrd="0" parTransId="{3F2D4726-438E-ED40-9EED-DBEE2C35A56A}" sibTransId="{8EFA1975-0E5E-6043-A099-739FFDB0C112}"/>
    <dgm:cxn modelId="{D05914E5-E527-E244-A7EB-E80A191DAD8E}" type="presOf" srcId="{8EFA1975-0E5E-6043-A099-739FFDB0C112}" destId="{A2C66914-B908-8542-A52E-4A541F0F148E}" srcOrd="1" destOrd="0" presId="urn:microsoft.com/office/officeart/2005/8/layout/cycle7"/>
    <dgm:cxn modelId="{278157E9-75E0-F545-B307-2961670243F7}" type="presOf" srcId="{0B1D66C0-2138-4842-9E53-C3424D549710}" destId="{D9607BBA-C887-E946-912E-D753E2F84683}" srcOrd="0" destOrd="0" presId="urn:microsoft.com/office/officeart/2005/8/layout/cycle7"/>
    <dgm:cxn modelId="{264E53F0-6624-DF4D-A56B-26E9ED1ECFAE}" srcId="{34B39A83-2549-864A-888C-E6FC55B20E31}" destId="{2DA3AC14-72A6-D148-BB9F-EB644E4DCAE5}" srcOrd="2" destOrd="0" parTransId="{DDA21884-E806-0F43-9B41-BB4F45A7C557}" sibTransId="{32CCF265-5EB5-FB4D-AAF6-97E2A2207DB5}"/>
    <dgm:cxn modelId="{403430FD-DF95-E043-ADA0-990AA98AF6AF}" type="presOf" srcId="{32CCF265-5EB5-FB4D-AAF6-97E2A2207DB5}" destId="{BC344309-7BD8-B548-B3FA-295D11E1B1F1}" srcOrd="1" destOrd="0" presId="urn:microsoft.com/office/officeart/2005/8/layout/cycle7"/>
    <dgm:cxn modelId="{8DEC7DFD-57EA-3D46-B335-1BAD54F62546}" type="presOf" srcId="{92706FE3-6D6D-FC4A-B4FD-F97F6269CAF7}" destId="{5500CF02-1897-F44F-A802-7C574228D339}" srcOrd="0" destOrd="0" presId="urn:microsoft.com/office/officeart/2005/8/layout/cycle7"/>
    <dgm:cxn modelId="{865F3239-00A6-2E42-8856-26E0D9977720}" type="presParOf" srcId="{65953C05-A5AD-E34E-A36B-A3EF07E1B999}" destId="{D9607BBA-C887-E946-912E-D753E2F84683}" srcOrd="0" destOrd="0" presId="urn:microsoft.com/office/officeart/2005/8/layout/cycle7"/>
    <dgm:cxn modelId="{0CBE44EB-7114-854C-8EAC-E72E2091350D}" type="presParOf" srcId="{65953C05-A5AD-E34E-A36B-A3EF07E1B999}" destId="{F845DA5A-53E9-164E-9091-5513EF93F92B}" srcOrd="1" destOrd="0" presId="urn:microsoft.com/office/officeart/2005/8/layout/cycle7"/>
    <dgm:cxn modelId="{6F268D09-9DB0-DB46-BA40-45B8CE4C64F2}" type="presParOf" srcId="{F845DA5A-53E9-164E-9091-5513EF93F92B}" destId="{A2C66914-B908-8542-A52E-4A541F0F148E}" srcOrd="0" destOrd="0" presId="urn:microsoft.com/office/officeart/2005/8/layout/cycle7"/>
    <dgm:cxn modelId="{67CE5AE1-DE6F-F746-A3F3-5BCC1F3D3BD8}" type="presParOf" srcId="{65953C05-A5AD-E34E-A36B-A3EF07E1B999}" destId="{5500CF02-1897-F44F-A802-7C574228D339}" srcOrd="2" destOrd="0" presId="urn:microsoft.com/office/officeart/2005/8/layout/cycle7"/>
    <dgm:cxn modelId="{525C3FD8-9E22-5B44-8D18-AC17B0E472CD}" type="presParOf" srcId="{65953C05-A5AD-E34E-A36B-A3EF07E1B999}" destId="{EDA7024E-0989-A84A-9566-A3F3FCD8DDDD}" srcOrd="3" destOrd="0" presId="urn:microsoft.com/office/officeart/2005/8/layout/cycle7"/>
    <dgm:cxn modelId="{E978F648-76C9-8A48-8405-DF6082D1B1FD}" type="presParOf" srcId="{EDA7024E-0989-A84A-9566-A3F3FCD8DDDD}" destId="{78202A7D-E179-AC41-BC6C-7D1B9DFD1421}" srcOrd="0" destOrd="0" presId="urn:microsoft.com/office/officeart/2005/8/layout/cycle7"/>
    <dgm:cxn modelId="{EE0A2581-5FC5-0A4F-B2B8-AF648B99DC61}" type="presParOf" srcId="{65953C05-A5AD-E34E-A36B-A3EF07E1B999}" destId="{2BCCCCF0-3217-DD46-AD5C-496F71CF1738}" srcOrd="4" destOrd="0" presId="urn:microsoft.com/office/officeart/2005/8/layout/cycle7"/>
    <dgm:cxn modelId="{9CD01D66-1B4D-7249-A2D1-9265D4F47C99}" type="presParOf" srcId="{65953C05-A5AD-E34E-A36B-A3EF07E1B999}" destId="{B89F7EFF-ECA0-9A48-A7B5-544780EAEF49}" srcOrd="5" destOrd="0" presId="urn:microsoft.com/office/officeart/2005/8/layout/cycle7"/>
    <dgm:cxn modelId="{5968BFFA-1A61-5A43-89A0-2D957BF3A9DE}" type="presParOf" srcId="{B89F7EFF-ECA0-9A48-A7B5-544780EAEF49}" destId="{BC344309-7BD8-B548-B3FA-295D11E1B1F1}"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39A83-2549-864A-888C-E6FC55B20E31}"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0B1D66C0-2138-4842-9E53-C3424D549710}">
      <dgm:prSet phldrT="[Text]"/>
      <dgm:spPr>
        <a:xfrm>
          <a:off x="3100164" y="781"/>
          <a:ext cx="2029271" cy="101463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mn-lt"/>
              <a:ea typeface="+mn-ea"/>
              <a:cs typeface="Calibri Light" panose="020F0302020204030204" pitchFamily="34" charset="0"/>
            </a:rPr>
            <a:t>Keele-</a:t>
          </a:r>
          <a:r>
            <a:rPr lang="en-US" b="1" dirty="0" err="1">
              <a:solidFill>
                <a:sysClr val="window" lastClr="FFFFFF"/>
              </a:solidFill>
              <a:latin typeface="+mn-lt"/>
              <a:ea typeface="+mn-ea"/>
              <a:cs typeface="Calibri Light" panose="020F0302020204030204" pitchFamily="34" charset="0"/>
            </a:rPr>
            <a:t>tehnoloogia</a:t>
          </a:r>
          <a:endParaRPr lang="en-US" b="1" dirty="0">
            <a:solidFill>
              <a:sysClr val="window" lastClr="FFFFFF"/>
            </a:solidFill>
            <a:latin typeface="+mn-lt"/>
            <a:ea typeface="+mn-ea"/>
            <a:cs typeface="Calibri Light" panose="020F0302020204030204" pitchFamily="34" charset="0"/>
          </a:endParaRPr>
        </a:p>
      </dgm:t>
    </dgm:pt>
    <dgm:pt modelId="{3F2D4726-438E-ED40-9EED-DBEE2C35A56A}" type="parTrans" cxnId="{95C930A2-1F8C-F441-BAC1-5531D8F922F1}">
      <dgm:prSet/>
      <dgm:spPr/>
      <dgm:t>
        <a:bodyPr/>
        <a:lstStyle/>
        <a:p>
          <a:endParaRPr lang="en-US"/>
        </a:p>
      </dgm:t>
    </dgm:pt>
    <dgm:pt modelId="{8EFA1975-0E5E-6043-A099-739FFDB0C112}" type="sibTrans" cxnId="{95C930A2-1F8C-F441-BAC1-5531D8F922F1}">
      <dgm:prSet/>
      <dgm:spPr>
        <a:xfrm rot="3600000">
          <a:off x="4424185" y="1780620"/>
          <a:ext cx="1055639" cy="355122"/>
        </a:xfrm>
        <a:prstGeom prst="leftRightArrow">
          <a:avLst>
            <a:gd name="adj1" fmla="val 60000"/>
            <a:gd name="adj2" fmla="val 50000"/>
          </a:avLst>
        </a:prstGeom>
        <a:solidFill>
          <a:srgbClr val="4472C4">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92706FE3-6D6D-FC4A-B4FD-F97F6269CAF7}">
      <dgm:prSet phldrT="[Text]"/>
      <dgm:spPr>
        <a:xfrm>
          <a:off x="4774574" y="2900945"/>
          <a:ext cx="2029271" cy="101463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Light" panose="020F0302020204030204" pitchFamily="34" charset="0"/>
              <a:ea typeface="+mn-ea"/>
              <a:cs typeface="Calibri Light" panose="020F0302020204030204" pitchFamily="34" charset="0"/>
            </a:rPr>
            <a:t>Rakendus-informaatika</a:t>
          </a:r>
          <a:endParaRPr lang="en-US" dirty="0">
            <a:solidFill>
              <a:sysClr val="window" lastClr="FFFFFF"/>
            </a:solidFill>
            <a:latin typeface="Calibri Light" panose="020F0302020204030204" pitchFamily="34" charset="0"/>
            <a:ea typeface="+mn-ea"/>
            <a:cs typeface="Calibri Light" panose="020F0302020204030204" pitchFamily="34" charset="0"/>
          </a:endParaRPr>
        </a:p>
      </dgm:t>
    </dgm:pt>
    <dgm:pt modelId="{5E23284D-7B51-6C4F-BF6D-456EB0F84CEC}" type="parTrans" cxnId="{24005154-B774-CF4E-AE9D-7C4FDDAD45CE}">
      <dgm:prSet/>
      <dgm:spPr/>
      <dgm:t>
        <a:bodyPr/>
        <a:lstStyle/>
        <a:p>
          <a:endParaRPr lang="en-US"/>
        </a:p>
      </dgm:t>
    </dgm:pt>
    <dgm:pt modelId="{11F47A90-B9CE-B849-8123-85374DB0245A}" type="sibTrans" cxnId="{24005154-B774-CF4E-AE9D-7C4FDDAD45CE}">
      <dgm:prSet/>
      <dgm:spPr>
        <a:xfrm rot="10800000">
          <a:off x="3586980" y="3230702"/>
          <a:ext cx="1055639" cy="355122"/>
        </a:xfrm>
        <a:prstGeom prst="leftRightArrow">
          <a:avLst>
            <a:gd name="adj1" fmla="val 60000"/>
            <a:gd name="adj2" fmla="val 50000"/>
          </a:avLst>
        </a:prstGeom>
        <a:no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2DA3AC14-72A6-D148-BB9F-EB644E4DCAE5}">
      <dgm:prSet phldrT="[Text]"/>
      <dgm:spPr>
        <a:xfrm>
          <a:off x="1425753" y="2900945"/>
          <a:ext cx="2029271" cy="101463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Light" panose="020F0302020204030204" pitchFamily="34" charset="0"/>
              <a:ea typeface="+mn-ea"/>
              <a:cs typeface="Calibri Light" panose="020F0302020204030204" pitchFamily="34" charset="0"/>
            </a:rPr>
            <a:t>Rakendus-lingvistika</a:t>
          </a:r>
          <a:endParaRPr lang="en-US" dirty="0">
            <a:solidFill>
              <a:sysClr val="window" lastClr="FFFFFF"/>
            </a:solidFill>
            <a:latin typeface="Calibri Light" panose="020F0302020204030204" pitchFamily="34" charset="0"/>
            <a:ea typeface="+mn-ea"/>
            <a:cs typeface="Calibri Light" panose="020F0302020204030204" pitchFamily="34" charset="0"/>
          </a:endParaRPr>
        </a:p>
      </dgm:t>
    </dgm:pt>
    <dgm:pt modelId="{DDA21884-E806-0F43-9B41-BB4F45A7C557}" type="parTrans" cxnId="{264E53F0-6624-DF4D-A56B-26E9ED1ECFAE}">
      <dgm:prSet/>
      <dgm:spPr/>
      <dgm:t>
        <a:bodyPr/>
        <a:lstStyle/>
        <a:p>
          <a:endParaRPr lang="en-US"/>
        </a:p>
      </dgm:t>
    </dgm:pt>
    <dgm:pt modelId="{32CCF265-5EB5-FB4D-AAF6-97E2A2207DB5}" type="sibTrans" cxnId="{264E53F0-6624-DF4D-A56B-26E9ED1ECFAE}">
      <dgm:prSet/>
      <dgm:spPr>
        <a:xfrm rot="18000000">
          <a:off x="2749774" y="1780620"/>
          <a:ext cx="1055639" cy="355122"/>
        </a:xfrm>
        <a:prstGeom prst="leftRightArrow">
          <a:avLst>
            <a:gd name="adj1" fmla="val 60000"/>
            <a:gd name="adj2" fmla="val 50000"/>
          </a:avLst>
        </a:prstGeom>
        <a:solidFill>
          <a:srgbClr val="4472C4">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65953C05-A5AD-E34E-A36B-A3EF07E1B999}" type="pres">
      <dgm:prSet presAssocID="{34B39A83-2549-864A-888C-E6FC55B20E31}" presName="Name0" presStyleCnt="0">
        <dgm:presLayoutVars>
          <dgm:dir/>
          <dgm:resizeHandles val="exact"/>
        </dgm:presLayoutVars>
      </dgm:prSet>
      <dgm:spPr/>
    </dgm:pt>
    <dgm:pt modelId="{D9607BBA-C887-E946-912E-D753E2F84683}" type="pres">
      <dgm:prSet presAssocID="{0B1D66C0-2138-4842-9E53-C3424D549710}" presName="node" presStyleLbl="node1" presStyleIdx="0" presStyleCnt="3">
        <dgm:presLayoutVars>
          <dgm:bulletEnabled val="1"/>
        </dgm:presLayoutVars>
      </dgm:prSet>
      <dgm:spPr/>
    </dgm:pt>
    <dgm:pt modelId="{F845DA5A-53E9-164E-9091-5513EF93F92B}" type="pres">
      <dgm:prSet presAssocID="{8EFA1975-0E5E-6043-A099-739FFDB0C112}" presName="sibTrans" presStyleLbl="sibTrans2D1" presStyleIdx="0" presStyleCnt="3"/>
      <dgm:spPr/>
    </dgm:pt>
    <dgm:pt modelId="{A2C66914-B908-8542-A52E-4A541F0F148E}" type="pres">
      <dgm:prSet presAssocID="{8EFA1975-0E5E-6043-A099-739FFDB0C112}" presName="connectorText" presStyleLbl="sibTrans2D1" presStyleIdx="0" presStyleCnt="3"/>
      <dgm:spPr/>
    </dgm:pt>
    <dgm:pt modelId="{5500CF02-1897-F44F-A802-7C574228D339}" type="pres">
      <dgm:prSet presAssocID="{92706FE3-6D6D-FC4A-B4FD-F97F6269CAF7}" presName="node" presStyleLbl="node1" presStyleIdx="1" presStyleCnt="3">
        <dgm:presLayoutVars>
          <dgm:bulletEnabled val="1"/>
        </dgm:presLayoutVars>
      </dgm:prSet>
      <dgm:spPr/>
    </dgm:pt>
    <dgm:pt modelId="{EDA7024E-0989-A84A-9566-A3F3FCD8DDDD}" type="pres">
      <dgm:prSet presAssocID="{11F47A90-B9CE-B849-8123-85374DB0245A}" presName="sibTrans" presStyleLbl="sibTrans2D1" presStyleIdx="1" presStyleCnt="3"/>
      <dgm:spPr/>
    </dgm:pt>
    <dgm:pt modelId="{78202A7D-E179-AC41-BC6C-7D1B9DFD1421}" type="pres">
      <dgm:prSet presAssocID="{11F47A90-B9CE-B849-8123-85374DB0245A}" presName="connectorText" presStyleLbl="sibTrans2D1" presStyleIdx="1" presStyleCnt="3"/>
      <dgm:spPr/>
    </dgm:pt>
    <dgm:pt modelId="{2BCCCCF0-3217-DD46-AD5C-496F71CF1738}" type="pres">
      <dgm:prSet presAssocID="{2DA3AC14-72A6-D148-BB9F-EB644E4DCAE5}" presName="node" presStyleLbl="node1" presStyleIdx="2" presStyleCnt="3">
        <dgm:presLayoutVars>
          <dgm:bulletEnabled val="1"/>
        </dgm:presLayoutVars>
      </dgm:prSet>
      <dgm:spPr/>
    </dgm:pt>
    <dgm:pt modelId="{B89F7EFF-ECA0-9A48-A7B5-544780EAEF49}" type="pres">
      <dgm:prSet presAssocID="{32CCF265-5EB5-FB4D-AAF6-97E2A2207DB5}" presName="sibTrans" presStyleLbl="sibTrans2D1" presStyleIdx="2" presStyleCnt="3"/>
      <dgm:spPr/>
    </dgm:pt>
    <dgm:pt modelId="{BC344309-7BD8-B548-B3FA-295D11E1B1F1}" type="pres">
      <dgm:prSet presAssocID="{32CCF265-5EB5-FB4D-AAF6-97E2A2207DB5}" presName="connectorText" presStyleLbl="sibTrans2D1" presStyleIdx="2" presStyleCnt="3"/>
      <dgm:spPr/>
    </dgm:pt>
  </dgm:ptLst>
  <dgm:cxnLst>
    <dgm:cxn modelId="{C8308405-9562-EF40-9A13-FED2966E7015}" type="presOf" srcId="{34B39A83-2549-864A-888C-E6FC55B20E31}" destId="{65953C05-A5AD-E34E-A36B-A3EF07E1B999}" srcOrd="0" destOrd="0" presId="urn:microsoft.com/office/officeart/2005/8/layout/cycle7"/>
    <dgm:cxn modelId="{66CA100B-A5D4-8043-9F9E-325B088039E8}" type="presOf" srcId="{2DA3AC14-72A6-D148-BB9F-EB644E4DCAE5}" destId="{2BCCCCF0-3217-DD46-AD5C-496F71CF1738}" srcOrd="0" destOrd="0" presId="urn:microsoft.com/office/officeart/2005/8/layout/cycle7"/>
    <dgm:cxn modelId="{3C86783C-179A-0F45-8159-DB623A92624B}" type="presOf" srcId="{32CCF265-5EB5-FB4D-AAF6-97E2A2207DB5}" destId="{B89F7EFF-ECA0-9A48-A7B5-544780EAEF49}" srcOrd="0" destOrd="0" presId="urn:microsoft.com/office/officeart/2005/8/layout/cycle7"/>
    <dgm:cxn modelId="{24005154-B774-CF4E-AE9D-7C4FDDAD45CE}" srcId="{34B39A83-2549-864A-888C-E6FC55B20E31}" destId="{92706FE3-6D6D-FC4A-B4FD-F97F6269CAF7}" srcOrd="1" destOrd="0" parTransId="{5E23284D-7B51-6C4F-BF6D-456EB0F84CEC}" sibTransId="{11F47A90-B9CE-B849-8123-85374DB0245A}"/>
    <dgm:cxn modelId="{87B7AB77-2DF8-BD4A-A65C-2634064B6526}" type="presOf" srcId="{11F47A90-B9CE-B849-8123-85374DB0245A}" destId="{EDA7024E-0989-A84A-9566-A3F3FCD8DDDD}" srcOrd="0" destOrd="0" presId="urn:microsoft.com/office/officeart/2005/8/layout/cycle7"/>
    <dgm:cxn modelId="{20C22179-5DA2-5540-B537-33475B30CDD0}" type="presOf" srcId="{8EFA1975-0E5E-6043-A099-739FFDB0C112}" destId="{F845DA5A-53E9-164E-9091-5513EF93F92B}" srcOrd="0" destOrd="0" presId="urn:microsoft.com/office/officeart/2005/8/layout/cycle7"/>
    <dgm:cxn modelId="{2023D799-F259-AB4A-BA83-57E653C2AE7F}" type="presOf" srcId="{11F47A90-B9CE-B849-8123-85374DB0245A}" destId="{78202A7D-E179-AC41-BC6C-7D1B9DFD1421}" srcOrd="1" destOrd="0" presId="urn:microsoft.com/office/officeart/2005/8/layout/cycle7"/>
    <dgm:cxn modelId="{95C930A2-1F8C-F441-BAC1-5531D8F922F1}" srcId="{34B39A83-2549-864A-888C-E6FC55B20E31}" destId="{0B1D66C0-2138-4842-9E53-C3424D549710}" srcOrd="0" destOrd="0" parTransId="{3F2D4726-438E-ED40-9EED-DBEE2C35A56A}" sibTransId="{8EFA1975-0E5E-6043-A099-739FFDB0C112}"/>
    <dgm:cxn modelId="{D05914E5-E527-E244-A7EB-E80A191DAD8E}" type="presOf" srcId="{8EFA1975-0E5E-6043-A099-739FFDB0C112}" destId="{A2C66914-B908-8542-A52E-4A541F0F148E}" srcOrd="1" destOrd="0" presId="urn:microsoft.com/office/officeart/2005/8/layout/cycle7"/>
    <dgm:cxn modelId="{278157E9-75E0-F545-B307-2961670243F7}" type="presOf" srcId="{0B1D66C0-2138-4842-9E53-C3424D549710}" destId="{D9607BBA-C887-E946-912E-D753E2F84683}" srcOrd="0" destOrd="0" presId="urn:microsoft.com/office/officeart/2005/8/layout/cycle7"/>
    <dgm:cxn modelId="{264E53F0-6624-DF4D-A56B-26E9ED1ECFAE}" srcId="{34B39A83-2549-864A-888C-E6FC55B20E31}" destId="{2DA3AC14-72A6-D148-BB9F-EB644E4DCAE5}" srcOrd="2" destOrd="0" parTransId="{DDA21884-E806-0F43-9B41-BB4F45A7C557}" sibTransId="{32CCF265-5EB5-FB4D-AAF6-97E2A2207DB5}"/>
    <dgm:cxn modelId="{403430FD-DF95-E043-ADA0-990AA98AF6AF}" type="presOf" srcId="{32CCF265-5EB5-FB4D-AAF6-97E2A2207DB5}" destId="{BC344309-7BD8-B548-B3FA-295D11E1B1F1}" srcOrd="1" destOrd="0" presId="urn:microsoft.com/office/officeart/2005/8/layout/cycle7"/>
    <dgm:cxn modelId="{8DEC7DFD-57EA-3D46-B335-1BAD54F62546}" type="presOf" srcId="{92706FE3-6D6D-FC4A-B4FD-F97F6269CAF7}" destId="{5500CF02-1897-F44F-A802-7C574228D339}" srcOrd="0" destOrd="0" presId="urn:microsoft.com/office/officeart/2005/8/layout/cycle7"/>
    <dgm:cxn modelId="{865F3239-00A6-2E42-8856-26E0D9977720}" type="presParOf" srcId="{65953C05-A5AD-E34E-A36B-A3EF07E1B999}" destId="{D9607BBA-C887-E946-912E-D753E2F84683}" srcOrd="0" destOrd="0" presId="urn:microsoft.com/office/officeart/2005/8/layout/cycle7"/>
    <dgm:cxn modelId="{0CBE44EB-7114-854C-8EAC-E72E2091350D}" type="presParOf" srcId="{65953C05-A5AD-E34E-A36B-A3EF07E1B999}" destId="{F845DA5A-53E9-164E-9091-5513EF93F92B}" srcOrd="1" destOrd="0" presId="urn:microsoft.com/office/officeart/2005/8/layout/cycle7"/>
    <dgm:cxn modelId="{6F268D09-9DB0-DB46-BA40-45B8CE4C64F2}" type="presParOf" srcId="{F845DA5A-53E9-164E-9091-5513EF93F92B}" destId="{A2C66914-B908-8542-A52E-4A541F0F148E}" srcOrd="0" destOrd="0" presId="urn:microsoft.com/office/officeart/2005/8/layout/cycle7"/>
    <dgm:cxn modelId="{67CE5AE1-DE6F-F746-A3F3-5BCC1F3D3BD8}" type="presParOf" srcId="{65953C05-A5AD-E34E-A36B-A3EF07E1B999}" destId="{5500CF02-1897-F44F-A802-7C574228D339}" srcOrd="2" destOrd="0" presId="urn:microsoft.com/office/officeart/2005/8/layout/cycle7"/>
    <dgm:cxn modelId="{525C3FD8-9E22-5B44-8D18-AC17B0E472CD}" type="presParOf" srcId="{65953C05-A5AD-E34E-A36B-A3EF07E1B999}" destId="{EDA7024E-0989-A84A-9566-A3F3FCD8DDDD}" srcOrd="3" destOrd="0" presId="urn:microsoft.com/office/officeart/2005/8/layout/cycle7"/>
    <dgm:cxn modelId="{E978F648-76C9-8A48-8405-DF6082D1B1FD}" type="presParOf" srcId="{EDA7024E-0989-A84A-9566-A3F3FCD8DDDD}" destId="{78202A7D-E179-AC41-BC6C-7D1B9DFD1421}" srcOrd="0" destOrd="0" presId="urn:microsoft.com/office/officeart/2005/8/layout/cycle7"/>
    <dgm:cxn modelId="{EE0A2581-5FC5-0A4F-B2B8-AF648B99DC61}" type="presParOf" srcId="{65953C05-A5AD-E34E-A36B-A3EF07E1B999}" destId="{2BCCCCF0-3217-DD46-AD5C-496F71CF1738}" srcOrd="4" destOrd="0" presId="urn:microsoft.com/office/officeart/2005/8/layout/cycle7"/>
    <dgm:cxn modelId="{9CD01D66-1B4D-7249-A2D1-9265D4F47C99}" type="presParOf" srcId="{65953C05-A5AD-E34E-A36B-A3EF07E1B999}" destId="{B89F7EFF-ECA0-9A48-A7B5-544780EAEF49}" srcOrd="5" destOrd="0" presId="urn:microsoft.com/office/officeart/2005/8/layout/cycle7"/>
    <dgm:cxn modelId="{5968BFFA-1A61-5A43-89A0-2D957BF3A9DE}" type="presParOf" srcId="{B89F7EFF-ECA0-9A48-A7B5-544780EAEF49}" destId="{BC344309-7BD8-B548-B3FA-295D11E1B1F1}"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82911D-D112-40A6-9784-CA6E6E8F2164}"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n-US"/>
        </a:p>
      </dgm:t>
    </dgm:pt>
    <dgm:pt modelId="{0724BAA4-3ECC-4B65-8F9D-C015F207254F}">
      <dgm:prSet/>
      <dgm:spPr/>
      <dgm:t>
        <a:bodyPr/>
        <a:lstStyle/>
        <a:p>
          <a:r>
            <a:rPr lang="et-EE" b="1"/>
            <a:t>1950ndad</a:t>
          </a:r>
          <a:r>
            <a:rPr lang="et-EE"/>
            <a:t> – </a:t>
          </a:r>
          <a:r>
            <a:rPr lang="et-EE" b="1"/>
            <a:t>Sõnastiku- ja reeglipõhine </a:t>
          </a:r>
          <a:r>
            <a:rPr lang="et-EE"/>
            <a:t>lähenemine </a:t>
          </a:r>
          <a:endParaRPr lang="en-US"/>
        </a:p>
      </dgm:t>
    </dgm:pt>
    <dgm:pt modelId="{E3DB35C4-624F-48AC-B785-5E97A1E30166}" type="parTrans" cxnId="{1041DC9B-1784-4B74-86F1-2F7E8F1A8AF8}">
      <dgm:prSet/>
      <dgm:spPr/>
      <dgm:t>
        <a:bodyPr/>
        <a:lstStyle/>
        <a:p>
          <a:endParaRPr lang="en-US"/>
        </a:p>
      </dgm:t>
    </dgm:pt>
    <dgm:pt modelId="{E437A121-2846-489C-B0F3-F1F1060BDC69}" type="sibTrans" cxnId="{1041DC9B-1784-4B74-86F1-2F7E8F1A8AF8}">
      <dgm:prSet/>
      <dgm:spPr/>
      <dgm:t>
        <a:bodyPr/>
        <a:lstStyle/>
        <a:p>
          <a:endParaRPr lang="en-US"/>
        </a:p>
      </dgm:t>
    </dgm:pt>
    <dgm:pt modelId="{12F3AEE8-1B95-4C81-909D-42C9C1EE4C34}">
      <dgm:prSet/>
      <dgm:spPr/>
      <dgm:t>
        <a:bodyPr/>
        <a:lstStyle/>
        <a:p>
          <a:r>
            <a:rPr lang="et-EE" dirty="0"/>
            <a:t>sisendiks kakskeelsete sõnaraamatute tekstid ja grammatikareeglid</a:t>
          </a:r>
          <a:endParaRPr lang="en-US" dirty="0"/>
        </a:p>
      </dgm:t>
    </dgm:pt>
    <dgm:pt modelId="{0F98FFA6-8CA9-477A-AD26-C03E7052C477}" type="parTrans" cxnId="{70A552C3-ABE0-48B5-A46E-1EA73E865A25}">
      <dgm:prSet/>
      <dgm:spPr/>
      <dgm:t>
        <a:bodyPr/>
        <a:lstStyle/>
        <a:p>
          <a:endParaRPr lang="en-US"/>
        </a:p>
      </dgm:t>
    </dgm:pt>
    <dgm:pt modelId="{3162AB22-CA09-44EE-BAEB-C07441F6934E}" type="sibTrans" cxnId="{70A552C3-ABE0-48B5-A46E-1EA73E865A25}">
      <dgm:prSet/>
      <dgm:spPr/>
      <dgm:t>
        <a:bodyPr/>
        <a:lstStyle/>
        <a:p>
          <a:endParaRPr lang="en-US"/>
        </a:p>
      </dgm:t>
    </dgm:pt>
    <dgm:pt modelId="{72A4FEDB-AE74-4BE6-ADB0-85B8C09EA0C7}">
      <dgm:prSet/>
      <dgm:spPr/>
      <dgm:t>
        <a:bodyPr/>
        <a:lstStyle/>
        <a:p>
          <a:r>
            <a:rPr lang="et-EE" b="1"/>
            <a:t>1990ndad</a:t>
          </a:r>
          <a:r>
            <a:rPr lang="et-EE"/>
            <a:t> – </a:t>
          </a:r>
          <a:r>
            <a:rPr lang="et-EE" b="1"/>
            <a:t>Statistilised</a:t>
          </a:r>
          <a:r>
            <a:rPr lang="et-EE"/>
            <a:t> meetodid</a:t>
          </a:r>
          <a:endParaRPr lang="en-US"/>
        </a:p>
      </dgm:t>
    </dgm:pt>
    <dgm:pt modelId="{208062F5-A2FE-4358-B754-959681BACAA2}" type="parTrans" cxnId="{61DE29B3-1671-4020-85B2-EBB667CDB808}">
      <dgm:prSet/>
      <dgm:spPr/>
      <dgm:t>
        <a:bodyPr/>
        <a:lstStyle/>
        <a:p>
          <a:endParaRPr lang="en-US"/>
        </a:p>
      </dgm:t>
    </dgm:pt>
    <dgm:pt modelId="{86F712AC-872F-4D1B-8FD3-05F155DA814B}" type="sibTrans" cxnId="{61DE29B3-1671-4020-85B2-EBB667CDB808}">
      <dgm:prSet/>
      <dgm:spPr/>
      <dgm:t>
        <a:bodyPr/>
        <a:lstStyle/>
        <a:p>
          <a:endParaRPr lang="en-US"/>
        </a:p>
      </dgm:t>
    </dgm:pt>
    <dgm:pt modelId="{E13E2DCF-8041-429C-ADCF-0480EF249919}">
      <dgm:prSet/>
      <dgm:spPr/>
      <dgm:t>
        <a:bodyPr/>
        <a:lstStyle/>
        <a:p>
          <a:r>
            <a:rPr lang="et-EE"/>
            <a:t>arvutite võimsus ja kiirus kasvas -&gt; mahuka treeningmaterjali (miljonid tõlkenäited) põhjal kõige tõenäolisemate vastete leidmine</a:t>
          </a:r>
          <a:endParaRPr lang="en-US"/>
        </a:p>
      </dgm:t>
    </dgm:pt>
    <dgm:pt modelId="{FB23FEC2-622E-45F4-9655-DB93D8ABD6F8}" type="parTrans" cxnId="{EA5F0899-49A0-4315-B299-DA2272E3D5AC}">
      <dgm:prSet/>
      <dgm:spPr/>
      <dgm:t>
        <a:bodyPr/>
        <a:lstStyle/>
        <a:p>
          <a:endParaRPr lang="en-US"/>
        </a:p>
      </dgm:t>
    </dgm:pt>
    <dgm:pt modelId="{B3711E66-484B-48DD-8F1A-13F722D3D939}" type="sibTrans" cxnId="{EA5F0899-49A0-4315-B299-DA2272E3D5AC}">
      <dgm:prSet/>
      <dgm:spPr/>
      <dgm:t>
        <a:bodyPr/>
        <a:lstStyle/>
        <a:p>
          <a:endParaRPr lang="en-US"/>
        </a:p>
      </dgm:t>
    </dgm:pt>
    <dgm:pt modelId="{DA96F1D3-D7EE-4AB4-BE95-5B7EF1F3DA19}">
      <dgm:prSet/>
      <dgm:spPr/>
      <dgm:t>
        <a:bodyPr/>
        <a:lstStyle/>
        <a:p>
          <a:r>
            <a:rPr lang="et-EE"/>
            <a:t>peamiselt fraasipõhine</a:t>
          </a:r>
          <a:endParaRPr lang="en-US"/>
        </a:p>
      </dgm:t>
    </dgm:pt>
    <dgm:pt modelId="{43C8CED2-5CA3-429F-A5D2-00271AF14E2B}" type="parTrans" cxnId="{0765389D-E3BA-4095-9C55-A97F0CC1E607}">
      <dgm:prSet/>
      <dgm:spPr/>
      <dgm:t>
        <a:bodyPr/>
        <a:lstStyle/>
        <a:p>
          <a:endParaRPr lang="en-US"/>
        </a:p>
      </dgm:t>
    </dgm:pt>
    <dgm:pt modelId="{9CD58F8F-3C9A-477E-A148-2F5452DD05D8}" type="sibTrans" cxnId="{0765389D-E3BA-4095-9C55-A97F0CC1E607}">
      <dgm:prSet/>
      <dgm:spPr/>
      <dgm:t>
        <a:bodyPr/>
        <a:lstStyle/>
        <a:p>
          <a:endParaRPr lang="en-US"/>
        </a:p>
      </dgm:t>
    </dgm:pt>
    <dgm:pt modelId="{2B7FECE5-B96A-4084-822D-580CECD09626}">
      <dgm:prSet/>
      <dgm:spPr/>
      <dgm:t>
        <a:bodyPr/>
        <a:lstStyle/>
        <a:p>
          <a:r>
            <a:rPr lang="et-EE"/>
            <a:t>lisaks </a:t>
          </a:r>
          <a:r>
            <a:rPr lang="et-EE" b="1"/>
            <a:t>hübriidsüsteemid</a:t>
          </a:r>
          <a:r>
            <a:rPr lang="et-EE"/>
            <a:t> – statistiline masintõlge + morfoloogiatarkvara jm keeleanalüüsivahendid</a:t>
          </a:r>
          <a:endParaRPr lang="en-US"/>
        </a:p>
      </dgm:t>
    </dgm:pt>
    <dgm:pt modelId="{1FB3E089-517C-4EAE-AD31-0FD25FA85EFA}" type="parTrans" cxnId="{24111E9E-E125-49E0-907D-A319D4E526E4}">
      <dgm:prSet/>
      <dgm:spPr/>
      <dgm:t>
        <a:bodyPr/>
        <a:lstStyle/>
        <a:p>
          <a:endParaRPr lang="en-US"/>
        </a:p>
      </dgm:t>
    </dgm:pt>
    <dgm:pt modelId="{5BA6BA2F-2B7E-48D7-BE2B-50870E5FC194}" type="sibTrans" cxnId="{24111E9E-E125-49E0-907D-A319D4E526E4}">
      <dgm:prSet/>
      <dgm:spPr/>
      <dgm:t>
        <a:bodyPr/>
        <a:lstStyle/>
        <a:p>
          <a:endParaRPr lang="en-US"/>
        </a:p>
      </dgm:t>
    </dgm:pt>
    <dgm:pt modelId="{EF440B2F-06A8-441B-B98A-271943BD09AC}">
      <dgm:prSet/>
      <dgm:spPr/>
      <dgm:t>
        <a:bodyPr/>
        <a:lstStyle/>
        <a:p>
          <a:r>
            <a:rPr lang="et-EE" b="1"/>
            <a:t>2010ndad</a:t>
          </a:r>
          <a:r>
            <a:rPr lang="et-EE"/>
            <a:t> – </a:t>
          </a:r>
          <a:r>
            <a:rPr lang="et-EE" b="1"/>
            <a:t>Närvivõrkudel põhinev </a:t>
          </a:r>
          <a:r>
            <a:rPr lang="et-EE"/>
            <a:t>masintõlge</a:t>
          </a:r>
          <a:endParaRPr lang="en-US"/>
        </a:p>
      </dgm:t>
    </dgm:pt>
    <dgm:pt modelId="{68E9AF95-5A18-4792-95F8-FEB1542C67E9}" type="parTrans" cxnId="{E490F039-572B-4BB1-8324-1E3284217526}">
      <dgm:prSet/>
      <dgm:spPr/>
      <dgm:t>
        <a:bodyPr/>
        <a:lstStyle/>
        <a:p>
          <a:endParaRPr lang="en-US"/>
        </a:p>
      </dgm:t>
    </dgm:pt>
    <dgm:pt modelId="{FE7816AB-9F44-45F7-A6BD-44F091E38A17}" type="sibTrans" cxnId="{E490F039-572B-4BB1-8324-1E3284217526}">
      <dgm:prSet/>
      <dgm:spPr/>
      <dgm:t>
        <a:bodyPr/>
        <a:lstStyle/>
        <a:p>
          <a:endParaRPr lang="en-US"/>
        </a:p>
      </dgm:t>
    </dgm:pt>
    <dgm:pt modelId="{A45BB202-6551-4493-BE4B-E263FF7CAA0A}">
      <dgm:prSet/>
      <dgm:spPr/>
      <dgm:t>
        <a:bodyPr/>
        <a:lstStyle/>
        <a:p>
          <a:r>
            <a:rPr lang="et-EE"/>
            <a:t>tehisintellektitehnoloogia</a:t>
          </a:r>
          <a:endParaRPr lang="en-US"/>
        </a:p>
      </dgm:t>
    </dgm:pt>
    <dgm:pt modelId="{FF94A1AE-1309-475B-8C54-A90F04B6E1AF}" type="parTrans" cxnId="{4E3903C3-4A84-4B8A-BD3E-F615DB7DB70B}">
      <dgm:prSet/>
      <dgm:spPr/>
      <dgm:t>
        <a:bodyPr/>
        <a:lstStyle/>
        <a:p>
          <a:endParaRPr lang="en-US"/>
        </a:p>
      </dgm:t>
    </dgm:pt>
    <dgm:pt modelId="{BF331D7A-91A7-4207-BD46-CD4E9E14118D}" type="sibTrans" cxnId="{4E3903C3-4A84-4B8A-BD3E-F615DB7DB70B}">
      <dgm:prSet/>
      <dgm:spPr/>
      <dgm:t>
        <a:bodyPr/>
        <a:lstStyle/>
        <a:p>
          <a:endParaRPr lang="en-US"/>
        </a:p>
      </dgm:t>
    </dgm:pt>
    <dgm:pt modelId="{32942758-ADCB-459A-AC4D-33893A482C35}">
      <dgm:prSet/>
      <dgm:spPr/>
      <dgm:t>
        <a:bodyPr/>
        <a:lstStyle/>
        <a:p>
          <a:r>
            <a:rPr lang="et-EE"/>
            <a:t>esimesed lahendused valmisid 2016</a:t>
          </a:r>
          <a:endParaRPr lang="en-US"/>
        </a:p>
      </dgm:t>
    </dgm:pt>
    <dgm:pt modelId="{8DF8E2CE-61CA-43A5-9BBA-7F56E271CDCD}" type="parTrans" cxnId="{2647C8E9-F7C8-4A78-B2B9-DA572227D690}">
      <dgm:prSet/>
      <dgm:spPr/>
      <dgm:t>
        <a:bodyPr/>
        <a:lstStyle/>
        <a:p>
          <a:endParaRPr lang="en-US"/>
        </a:p>
      </dgm:t>
    </dgm:pt>
    <dgm:pt modelId="{EC00C645-2378-4956-9891-32B1017A94E0}" type="sibTrans" cxnId="{2647C8E9-F7C8-4A78-B2B9-DA572227D690}">
      <dgm:prSet/>
      <dgm:spPr/>
      <dgm:t>
        <a:bodyPr/>
        <a:lstStyle/>
        <a:p>
          <a:endParaRPr lang="en-US"/>
        </a:p>
      </dgm:t>
    </dgm:pt>
    <dgm:pt modelId="{70C71B15-2F72-4A90-87C0-E61207ECFA54}">
      <dgm:prSet/>
      <dgm:spPr/>
      <dgm:t>
        <a:bodyPr/>
        <a:lstStyle/>
        <a:p>
          <a:r>
            <a:rPr lang="et-EE" dirty="0"/>
            <a:t>kiirem, suudab korraga tõlkida terviklauseid</a:t>
          </a:r>
          <a:endParaRPr lang="en-US" dirty="0"/>
        </a:p>
      </dgm:t>
    </dgm:pt>
    <dgm:pt modelId="{622B466C-57B7-439F-A0A8-2A4236C82301}" type="parTrans" cxnId="{2A8665F3-F146-45AC-A463-AC2956AE7082}">
      <dgm:prSet/>
      <dgm:spPr/>
      <dgm:t>
        <a:bodyPr/>
        <a:lstStyle/>
        <a:p>
          <a:endParaRPr lang="en-US"/>
        </a:p>
      </dgm:t>
    </dgm:pt>
    <dgm:pt modelId="{1AF41313-1B2A-4756-9A7B-CD4EE2499758}" type="sibTrans" cxnId="{2A8665F3-F146-45AC-A463-AC2956AE7082}">
      <dgm:prSet/>
      <dgm:spPr/>
      <dgm:t>
        <a:bodyPr/>
        <a:lstStyle/>
        <a:p>
          <a:endParaRPr lang="en-US"/>
        </a:p>
      </dgm:t>
    </dgm:pt>
    <dgm:pt modelId="{3476E3F4-13B4-4D49-AD37-D15E93279AF2}">
      <dgm:prSet/>
      <dgm:spPr/>
      <dgm:t>
        <a:bodyPr/>
        <a:lstStyle/>
        <a:p>
          <a:r>
            <a:rPr lang="et-EE" dirty="0"/>
            <a:t>eelkõige </a:t>
          </a:r>
          <a:r>
            <a:rPr lang="et-EE" b="1" dirty="0"/>
            <a:t>genereerib</a:t>
          </a:r>
          <a:r>
            <a:rPr lang="et-EE" dirty="0"/>
            <a:t> keelt -&gt; loomulikum ja sihtkeelepärasem</a:t>
          </a:r>
          <a:endParaRPr lang="en-US" dirty="0"/>
        </a:p>
      </dgm:t>
    </dgm:pt>
    <dgm:pt modelId="{57980B76-4920-4DAF-A548-F8D57777D186}" type="parTrans" cxnId="{C59FCD07-6884-425A-BFAA-A29FFD6ED9D7}">
      <dgm:prSet/>
      <dgm:spPr/>
      <dgm:t>
        <a:bodyPr/>
        <a:lstStyle/>
        <a:p>
          <a:endParaRPr lang="en-US"/>
        </a:p>
      </dgm:t>
    </dgm:pt>
    <dgm:pt modelId="{0E8E4636-DADE-4028-8916-6B62333F8AFE}" type="sibTrans" cxnId="{C59FCD07-6884-425A-BFAA-A29FFD6ED9D7}">
      <dgm:prSet/>
      <dgm:spPr/>
      <dgm:t>
        <a:bodyPr/>
        <a:lstStyle/>
        <a:p>
          <a:endParaRPr lang="en-US"/>
        </a:p>
      </dgm:t>
    </dgm:pt>
    <dgm:pt modelId="{869DB194-486B-4B94-A3CE-F2E97DFFE361}">
      <dgm:prSet/>
      <dgm:spPr/>
      <dgm:t>
        <a:bodyPr/>
        <a:lstStyle/>
        <a:p>
          <a:r>
            <a:rPr lang="et-EE" dirty="0"/>
            <a:t>põhiprobleemideks sõnade mitmeti mõistetavus ja reeglite erandid</a:t>
          </a:r>
          <a:endParaRPr lang="en-US" dirty="0"/>
        </a:p>
      </dgm:t>
    </dgm:pt>
    <dgm:pt modelId="{8766E6C4-439C-4E47-8E9B-DA387C5BAC2E}" type="parTrans" cxnId="{3EC89C68-5258-48B3-8860-74BE526DBC4C}">
      <dgm:prSet/>
      <dgm:spPr/>
      <dgm:t>
        <a:bodyPr/>
        <a:lstStyle/>
        <a:p>
          <a:endParaRPr lang="et-EE"/>
        </a:p>
      </dgm:t>
    </dgm:pt>
    <dgm:pt modelId="{600099FB-00C1-4EB4-BAB7-F5BDE6008DC7}" type="sibTrans" cxnId="{3EC89C68-5258-48B3-8860-74BE526DBC4C}">
      <dgm:prSet/>
      <dgm:spPr/>
      <dgm:t>
        <a:bodyPr/>
        <a:lstStyle/>
        <a:p>
          <a:endParaRPr lang="et-EE"/>
        </a:p>
      </dgm:t>
    </dgm:pt>
    <dgm:pt modelId="{415C7454-6D21-4C11-A5E2-AD68A550C0A8}">
      <dgm:prSet/>
      <dgm:spPr/>
      <dgm:t>
        <a:bodyPr/>
        <a:lstStyle/>
        <a:p>
          <a:r>
            <a:rPr lang="et-EE" dirty="0"/>
            <a:t>ei vaja matemaatilises formaadis mudeleid</a:t>
          </a:r>
          <a:endParaRPr lang="en-US" dirty="0"/>
        </a:p>
      </dgm:t>
    </dgm:pt>
    <dgm:pt modelId="{F42400CF-04BA-4526-A2DD-8071B4F88847}" type="parTrans" cxnId="{8DEB8063-8625-47BA-8B71-669C4A430C6B}">
      <dgm:prSet/>
      <dgm:spPr/>
    </dgm:pt>
    <dgm:pt modelId="{ABA93263-9B4B-479A-86C1-93073B965F75}" type="sibTrans" cxnId="{8DEB8063-8625-47BA-8B71-669C4A430C6B}">
      <dgm:prSet/>
      <dgm:spPr/>
    </dgm:pt>
    <dgm:pt modelId="{2D8EB84D-A718-4E8D-BF1B-414E70BAC77F}" type="pres">
      <dgm:prSet presAssocID="{1F82911D-D112-40A6-9784-CA6E6E8F2164}" presName="Name0" presStyleCnt="0">
        <dgm:presLayoutVars>
          <dgm:dir/>
          <dgm:animLvl val="lvl"/>
          <dgm:resizeHandles val="exact"/>
        </dgm:presLayoutVars>
      </dgm:prSet>
      <dgm:spPr/>
    </dgm:pt>
    <dgm:pt modelId="{9C46BBBF-3505-4EE4-89DF-A260B03AE018}" type="pres">
      <dgm:prSet presAssocID="{0724BAA4-3ECC-4B65-8F9D-C015F207254F}" presName="composite" presStyleCnt="0"/>
      <dgm:spPr/>
    </dgm:pt>
    <dgm:pt modelId="{B5779B77-5AFF-4B93-B2F8-179FC233A36A}" type="pres">
      <dgm:prSet presAssocID="{0724BAA4-3ECC-4B65-8F9D-C015F207254F}" presName="parTx" presStyleLbl="node1" presStyleIdx="0" presStyleCnt="3">
        <dgm:presLayoutVars>
          <dgm:chMax val="0"/>
          <dgm:chPref val="0"/>
          <dgm:bulletEnabled val="1"/>
        </dgm:presLayoutVars>
      </dgm:prSet>
      <dgm:spPr/>
    </dgm:pt>
    <dgm:pt modelId="{C8230CDF-9E8D-405D-AEDB-7528B3684739}" type="pres">
      <dgm:prSet presAssocID="{0724BAA4-3ECC-4B65-8F9D-C015F207254F}" presName="desTx" presStyleLbl="revTx" presStyleIdx="0" presStyleCnt="3">
        <dgm:presLayoutVars>
          <dgm:bulletEnabled val="1"/>
        </dgm:presLayoutVars>
      </dgm:prSet>
      <dgm:spPr/>
    </dgm:pt>
    <dgm:pt modelId="{05B66461-26CB-4D10-A110-461A0B6F1263}" type="pres">
      <dgm:prSet presAssocID="{E437A121-2846-489C-B0F3-F1F1060BDC69}" presName="space" presStyleCnt="0"/>
      <dgm:spPr/>
    </dgm:pt>
    <dgm:pt modelId="{DADF9EE0-2618-4DFA-8F31-A1F5218095A3}" type="pres">
      <dgm:prSet presAssocID="{72A4FEDB-AE74-4BE6-ADB0-85B8C09EA0C7}" presName="composite" presStyleCnt="0"/>
      <dgm:spPr/>
    </dgm:pt>
    <dgm:pt modelId="{6C74650A-69BC-47A2-9478-810E614FD043}" type="pres">
      <dgm:prSet presAssocID="{72A4FEDB-AE74-4BE6-ADB0-85B8C09EA0C7}" presName="parTx" presStyleLbl="node1" presStyleIdx="1" presStyleCnt="3">
        <dgm:presLayoutVars>
          <dgm:chMax val="0"/>
          <dgm:chPref val="0"/>
          <dgm:bulletEnabled val="1"/>
        </dgm:presLayoutVars>
      </dgm:prSet>
      <dgm:spPr/>
    </dgm:pt>
    <dgm:pt modelId="{A68BFEB7-C63C-4DC1-81F2-09365F0255ED}" type="pres">
      <dgm:prSet presAssocID="{72A4FEDB-AE74-4BE6-ADB0-85B8C09EA0C7}" presName="desTx" presStyleLbl="revTx" presStyleIdx="1" presStyleCnt="3">
        <dgm:presLayoutVars>
          <dgm:bulletEnabled val="1"/>
        </dgm:presLayoutVars>
      </dgm:prSet>
      <dgm:spPr/>
    </dgm:pt>
    <dgm:pt modelId="{3A6A42CF-C1B3-4461-8257-50C71ADDBA0D}" type="pres">
      <dgm:prSet presAssocID="{86F712AC-872F-4D1B-8FD3-05F155DA814B}" presName="space" presStyleCnt="0"/>
      <dgm:spPr/>
    </dgm:pt>
    <dgm:pt modelId="{0E5D6991-4333-45D6-AC3C-7A4A2266AD2D}" type="pres">
      <dgm:prSet presAssocID="{EF440B2F-06A8-441B-B98A-271943BD09AC}" presName="composite" presStyleCnt="0"/>
      <dgm:spPr/>
    </dgm:pt>
    <dgm:pt modelId="{685C42BD-15C0-40D1-BD50-1CC456A4233C}" type="pres">
      <dgm:prSet presAssocID="{EF440B2F-06A8-441B-B98A-271943BD09AC}" presName="parTx" presStyleLbl="node1" presStyleIdx="2" presStyleCnt="3">
        <dgm:presLayoutVars>
          <dgm:chMax val="0"/>
          <dgm:chPref val="0"/>
          <dgm:bulletEnabled val="1"/>
        </dgm:presLayoutVars>
      </dgm:prSet>
      <dgm:spPr/>
    </dgm:pt>
    <dgm:pt modelId="{234CD23A-3581-4D1F-9C45-B2FDA5774222}" type="pres">
      <dgm:prSet presAssocID="{EF440B2F-06A8-441B-B98A-271943BD09AC}" presName="desTx" presStyleLbl="revTx" presStyleIdx="2" presStyleCnt="3">
        <dgm:presLayoutVars>
          <dgm:bulletEnabled val="1"/>
        </dgm:presLayoutVars>
      </dgm:prSet>
      <dgm:spPr/>
    </dgm:pt>
  </dgm:ptLst>
  <dgm:cxnLst>
    <dgm:cxn modelId="{C59FCD07-6884-425A-BFAA-A29FFD6ED9D7}" srcId="{EF440B2F-06A8-441B-B98A-271943BD09AC}" destId="{3476E3F4-13B4-4D49-AD37-D15E93279AF2}" srcOrd="4" destOrd="0" parTransId="{57980B76-4920-4DAF-A548-F8D57777D186}" sibTransId="{0E8E4636-DADE-4028-8916-6B62333F8AFE}"/>
    <dgm:cxn modelId="{E490F039-572B-4BB1-8324-1E3284217526}" srcId="{1F82911D-D112-40A6-9784-CA6E6E8F2164}" destId="{EF440B2F-06A8-441B-B98A-271943BD09AC}" srcOrd="2" destOrd="0" parTransId="{68E9AF95-5A18-4792-95F8-FEB1542C67E9}" sibTransId="{FE7816AB-9F44-45F7-A6BD-44F091E38A17}"/>
    <dgm:cxn modelId="{D7A8543B-D68B-4DB5-B8F1-D98C941AED03}" type="presOf" srcId="{E13E2DCF-8041-429C-ADCF-0480EF249919}" destId="{A68BFEB7-C63C-4DC1-81F2-09365F0255ED}" srcOrd="0" destOrd="0" presId="urn:microsoft.com/office/officeart/2005/8/layout/chevron1"/>
    <dgm:cxn modelId="{8DEB8063-8625-47BA-8B71-669C4A430C6B}" srcId="{EF440B2F-06A8-441B-B98A-271943BD09AC}" destId="{415C7454-6D21-4C11-A5E2-AD68A550C0A8}" srcOrd="3" destOrd="0" parTransId="{F42400CF-04BA-4526-A2DD-8071B4F88847}" sibTransId="{ABA93263-9B4B-479A-86C1-93073B965F75}"/>
    <dgm:cxn modelId="{3EC89C68-5258-48B3-8860-74BE526DBC4C}" srcId="{0724BAA4-3ECC-4B65-8F9D-C015F207254F}" destId="{869DB194-486B-4B94-A3CE-F2E97DFFE361}" srcOrd="1" destOrd="0" parTransId="{8766E6C4-439C-4E47-8E9B-DA387C5BAC2E}" sibTransId="{600099FB-00C1-4EB4-BAB7-F5BDE6008DC7}"/>
    <dgm:cxn modelId="{5DF7A857-52C7-4568-8C17-5EFF2FCCFD53}" type="presOf" srcId="{415C7454-6D21-4C11-A5E2-AD68A550C0A8}" destId="{234CD23A-3581-4D1F-9C45-B2FDA5774222}" srcOrd="0" destOrd="3" presId="urn:microsoft.com/office/officeart/2005/8/layout/chevron1"/>
    <dgm:cxn modelId="{C4C0D97D-3D94-4AC8-B6FF-88358253A9D8}" type="presOf" srcId="{72A4FEDB-AE74-4BE6-ADB0-85B8C09EA0C7}" destId="{6C74650A-69BC-47A2-9478-810E614FD043}" srcOrd="0" destOrd="0" presId="urn:microsoft.com/office/officeart/2005/8/layout/chevron1"/>
    <dgm:cxn modelId="{6789757F-472F-4F32-A7C4-7180D7E2D2BE}" type="presOf" srcId="{12F3AEE8-1B95-4C81-909D-42C9C1EE4C34}" destId="{C8230CDF-9E8D-405D-AEDB-7528B3684739}" srcOrd="0" destOrd="0" presId="urn:microsoft.com/office/officeart/2005/8/layout/chevron1"/>
    <dgm:cxn modelId="{893C9D80-9064-4B5D-BF77-94BCAC940FB7}" type="presOf" srcId="{0724BAA4-3ECC-4B65-8F9D-C015F207254F}" destId="{B5779B77-5AFF-4B93-B2F8-179FC233A36A}" srcOrd="0" destOrd="0" presId="urn:microsoft.com/office/officeart/2005/8/layout/chevron1"/>
    <dgm:cxn modelId="{BC5E858C-0114-4760-9008-3125FBA8EE34}" type="presOf" srcId="{DA96F1D3-D7EE-4AB4-BE95-5B7EF1F3DA19}" destId="{A68BFEB7-C63C-4DC1-81F2-09365F0255ED}" srcOrd="0" destOrd="1" presId="urn:microsoft.com/office/officeart/2005/8/layout/chevron1"/>
    <dgm:cxn modelId="{12254196-836E-480A-93BB-0E91282F5446}" type="presOf" srcId="{A45BB202-6551-4493-BE4B-E263FF7CAA0A}" destId="{234CD23A-3581-4D1F-9C45-B2FDA5774222}" srcOrd="0" destOrd="0" presId="urn:microsoft.com/office/officeart/2005/8/layout/chevron1"/>
    <dgm:cxn modelId="{EA5F0899-49A0-4315-B299-DA2272E3D5AC}" srcId="{72A4FEDB-AE74-4BE6-ADB0-85B8C09EA0C7}" destId="{E13E2DCF-8041-429C-ADCF-0480EF249919}" srcOrd="0" destOrd="0" parTransId="{FB23FEC2-622E-45F4-9655-DB93D8ABD6F8}" sibTransId="{B3711E66-484B-48DD-8F1A-13F722D3D939}"/>
    <dgm:cxn modelId="{1041DC9B-1784-4B74-86F1-2F7E8F1A8AF8}" srcId="{1F82911D-D112-40A6-9784-CA6E6E8F2164}" destId="{0724BAA4-3ECC-4B65-8F9D-C015F207254F}" srcOrd="0" destOrd="0" parTransId="{E3DB35C4-624F-48AC-B785-5E97A1E30166}" sibTransId="{E437A121-2846-489C-B0F3-F1F1060BDC69}"/>
    <dgm:cxn modelId="{55251A9D-9C48-4D01-8B36-BDBCD7815E11}" type="presOf" srcId="{70C71B15-2F72-4A90-87C0-E61207ECFA54}" destId="{234CD23A-3581-4D1F-9C45-B2FDA5774222}" srcOrd="0" destOrd="2" presId="urn:microsoft.com/office/officeart/2005/8/layout/chevron1"/>
    <dgm:cxn modelId="{0765389D-E3BA-4095-9C55-A97F0CC1E607}" srcId="{72A4FEDB-AE74-4BE6-ADB0-85B8C09EA0C7}" destId="{DA96F1D3-D7EE-4AB4-BE95-5B7EF1F3DA19}" srcOrd="1" destOrd="0" parTransId="{43C8CED2-5CA3-429F-A5D2-00271AF14E2B}" sibTransId="{9CD58F8F-3C9A-477E-A148-2F5452DD05D8}"/>
    <dgm:cxn modelId="{24111E9E-E125-49E0-907D-A319D4E526E4}" srcId="{72A4FEDB-AE74-4BE6-ADB0-85B8C09EA0C7}" destId="{2B7FECE5-B96A-4084-822D-580CECD09626}" srcOrd="2" destOrd="0" parTransId="{1FB3E089-517C-4EAE-AD31-0FD25FA85EFA}" sibTransId="{5BA6BA2F-2B7E-48D7-BE2B-50870E5FC194}"/>
    <dgm:cxn modelId="{9C14FBA5-07CB-41A7-9991-203106D1A141}" type="presOf" srcId="{1F82911D-D112-40A6-9784-CA6E6E8F2164}" destId="{2D8EB84D-A718-4E8D-BF1B-414E70BAC77F}" srcOrd="0" destOrd="0" presId="urn:microsoft.com/office/officeart/2005/8/layout/chevron1"/>
    <dgm:cxn modelId="{825C9DA6-CC80-4AD3-979C-01C2F80592DE}" type="presOf" srcId="{2B7FECE5-B96A-4084-822D-580CECD09626}" destId="{A68BFEB7-C63C-4DC1-81F2-09365F0255ED}" srcOrd="0" destOrd="2" presId="urn:microsoft.com/office/officeart/2005/8/layout/chevron1"/>
    <dgm:cxn modelId="{C7FB0DA9-9CEB-410C-AD01-E3E525C9A68F}" type="presOf" srcId="{869DB194-486B-4B94-A3CE-F2E97DFFE361}" destId="{C8230CDF-9E8D-405D-AEDB-7528B3684739}" srcOrd="0" destOrd="1" presId="urn:microsoft.com/office/officeart/2005/8/layout/chevron1"/>
    <dgm:cxn modelId="{7E9C42AA-129D-428C-81EF-A0F4E793A17A}" type="presOf" srcId="{32942758-ADCB-459A-AC4D-33893A482C35}" destId="{234CD23A-3581-4D1F-9C45-B2FDA5774222}" srcOrd="0" destOrd="1" presId="urn:microsoft.com/office/officeart/2005/8/layout/chevron1"/>
    <dgm:cxn modelId="{61DE29B3-1671-4020-85B2-EBB667CDB808}" srcId="{1F82911D-D112-40A6-9784-CA6E6E8F2164}" destId="{72A4FEDB-AE74-4BE6-ADB0-85B8C09EA0C7}" srcOrd="1" destOrd="0" parTransId="{208062F5-A2FE-4358-B754-959681BACAA2}" sibTransId="{86F712AC-872F-4D1B-8FD3-05F155DA814B}"/>
    <dgm:cxn modelId="{4E3903C3-4A84-4B8A-BD3E-F615DB7DB70B}" srcId="{EF440B2F-06A8-441B-B98A-271943BD09AC}" destId="{A45BB202-6551-4493-BE4B-E263FF7CAA0A}" srcOrd="0" destOrd="0" parTransId="{FF94A1AE-1309-475B-8C54-A90F04B6E1AF}" sibTransId="{BF331D7A-91A7-4207-BD46-CD4E9E14118D}"/>
    <dgm:cxn modelId="{70A552C3-ABE0-48B5-A46E-1EA73E865A25}" srcId="{0724BAA4-3ECC-4B65-8F9D-C015F207254F}" destId="{12F3AEE8-1B95-4C81-909D-42C9C1EE4C34}" srcOrd="0" destOrd="0" parTransId="{0F98FFA6-8CA9-477A-AD26-C03E7052C477}" sibTransId="{3162AB22-CA09-44EE-BAEB-C07441F6934E}"/>
    <dgm:cxn modelId="{2647C8E9-F7C8-4A78-B2B9-DA572227D690}" srcId="{EF440B2F-06A8-441B-B98A-271943BD09AC}" destId="{32942758-ADCB-459A-AC4D-33893A482C35}" srcOrd="1" destOrd="0" parTransId="{8DF8E2CE-61CA-43A5-9BBA-7F56E271CDCD}" sibTransId="{EC00C645-2378-4956-9891-32B1017A94E0}"/>
    <dgm:cxn modelId="{E053A9F1-4F66-453F-846B-64A4E2B4C57D}" type="presOf" srcId="{3476E3F4-13B4-4D49-AD37-D15E93279AF2}" destId="{234CD23A-3581-4D1F-9C45-B2FDA5774222}" srcOrd="0" destOrd="4" presId="urn:microsoft.com/office/officeart/2005/8/layout/chevron1"/>
    <dgm:cxn modelId="{1D1945F2-F1E9-41E5-ACAB-5E761362FE41}" type="presOf" srcId="{EF440B2F-06A8-441B-B98A-271943BD09AC}" destId="{685C42BD-15C0-40D1-BD50-1CC456A4233C}" srcOrd="0" destOrd="0" presId="urn:microsoft.com/office/officeart/2005/8/layout/chevron1"/>
    <dgm:cxn modelId="{2A8665F3-F146-45AC-A463-AC2956AE7082}" srcId="{EF440B2F-06A8-441B-B98A-271943BD09AC}" destId="{70C71B15-2F72-4A90-87C0-E61207ECFA54}" srcOrd="2" destOrd="0" parTransId="{622B466C-57B7-439F-A0A8-2A4236C82301}" sibTransId="{1AF41313-1B2A-4756-9A7B-CD4EE2499758}"/>
    <dgm:cxn modelId="{961EC429-CBE9-4CA2-9738-74668EABA7C8}" type="presParOf" srcId="{2D8EB84D-A718-4E8D-BF1B-414E70BAC77F}" destId="{9C46BBBF-3505-4EE4-89DF-A260B03AE018}" srcOrd="0" destOrd="0" presId="urn:microsoft.com/office/officeart/2005/8/layout/chevron1"/>
    <dgm:cxn modelId="{906D27BA-C513-4D14-89CB-FFF19492C666}" type="presParOf" srcId="{9C46BBBF-3505-4EE4-89DF-A260B03AE018}" destId="{B5779B77-5AFF-4B93-B2F8-179FC233A36A}" srcOrd="0" destOrd="0" presId="urn:microsoft.com/office/officeart/2005/8/layout/chevron1"/>
    <dgm:cxn modelId="{0A9F2250-3BAD-4756-8A49-3ADD0C90F463}" type="presParOf" srcId="{9C46BBBF-3505-4EE4-89DF-A260B03AE018}" destId="{C8230CDF-9E8D-405D-AEDB-7528B3684739}" srcOrd="1" destOrd="0" presId="urn:microsoft.com/office/officeart/2005/8/layout/chevron1"/>
    <dgm:cxn modelId="{4AF91077-FDEB-4CE0-B74E-E7B6065E6287}" type="presParOf" srcId="{2D8EB84D-A718-4E8D-BF1B-414E70BAC77F}" destId="{05B66461-26CB-4D10-A110-461A0B6F1263}" srcOrd="1" destOrd="0" presId="urn:microsoft.com/office/officeart/2005/8/layout/chevron1"/>
    <dgm:cxn modelId="{904503EA-01F6-4B90-8445-B7C997A7EC8A}" type="presParOf" srcId="{2D8EB84D-A718-4E8D-BF1B-414E70BAC77F}" destId="{DADF9EE0-2618-4DFA-8F31-A1F5218095A3}" srcOrd="2" destOrd="0" presId="urn:microsoft.com/office/officeart/2005/8/layout/chevron1"/>
    <dgm:cxn modelId="{34767201-E11D-48E7-978F-DD8BF05885D0}" type="presParOf" srcId="{DADF9EE0-2618-4DFA-8F31-A1F5218095A3}" destId="{6C74650A-69BC-47A2-9478-810E614FD043}" srcOrd="0" destOrd="0" presId="urn:microsoft.com/office/officeart/2005/8/layout/chevron1"/>
    <dgm:cxn modelId="{09E2A09A-3E79-46E1-9D7C-3F58B2640583}" type="presParOf" srcId="{DADF9EE0-2618-4DFA-8F31-A1F5218095A3}" destId="{A68BFEB7-C63C-4DC1-81F2-09365F0255ED}" srcOrd="1" destOrd="0" presId="urn:microsoft.com/office/officeart/2005/8/layout/chevron1"/>
    <dgm:cxn modelId="{FF3ECF6B-864E-4E5D-B33A-5CB0BED0AC45}" type="presParOf" srcId="{2D8EB84D-A718-4E8D-BF1B-414E70BAC77F}" destId="{3A6A42CF-C1B3-4461-8257-50C71ADDBA0D}" srcOrd="3" destOrd="0" presId="urn:microsoft.com/office/officeart/2005/8/layout/chevron1"/>
    <dgm:cxn modelId="{3EB555F5-E637-42A6-9C8E-5367D13FA832}" type="presParOf" srcId="{2D8EB84D-A718-4E8D-BF1B-414E70BAC77F}" destId="{0E5D6991-4333-45D6-AC3C-7A4A2266AD2D}" srcOrd="4" destOrd="0" presId="urn:microsoft.com/office/officeart/2005/8/layout/chevron1"/>
    <dgm:cxn modelId="{C45B1B07-7BD6-4A30-8551-031DD182BDF5}" type="presParOf" srcId="{0E5D6991-4333-45D6-AC3C-7A4A2266AD2D}" destId="{685C42BD-15C0-40D1-BD50-1CC456A4233C}" srcOrd="0" destOrd="0" presId="urn:microsoft.com/office/officeart/2005/8/layout/chevron1"/>
    <dgm:cxn modelId="{0C1844FA-416B-4562-9990-C8886FA9B2BC}" type="presParOf" srcId="{0E5D6991-4333-45D6-AC3C-7A4A2266AD2D}" destId="{234CD23A-3581-4D1F-9C45-B2FDA5774222}"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07BBA-C887-E946-912E-D753E2F84683}">
      <dsp:nvSpPr>
        <dsp:cNvPr id="0" name=""/>
        <dsp:cNvSpPr/>
      </dsp:nvSpPr>
      <dsp:spPr>
        <a:xfrm>
          <a:off x="2285161" y="1093"/>
          <a:ext cx="1595699" cy="797849"/>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ysClr val="window" lastClr="FFFFFF"/>
              </a:solidFill>
              <a:latin typeface="+mn-lt"/>
              <a:ea typeface="+mn-ea"/>
              <a:cs typeface="Calibri Light" panose="020F0302020204030204" pitchFamily="34" charset="0"/>
            </a:rPr>
            <a:t>Arvuti-</a:t>
          </a:r>
          <a:r>
            <a:rPr lang="en-US" sz="2100" b="1" kern="1200" dirty="0" err="1">
              <a:solidFill>
                <a:sysClr val="window" lastClr="FFFFFF"/>
              </a:solidFill>
              <a:latin typeface="+mn-lt"/>
              <a:ea typeface="+mn-ea"/>
              <a:cs typeface="Calibri Light" panose="020F0302020204030204" pitchFamily="34" charset="0"/>
            </a:rPr>
            <a:t>lingvistika</a:t>
          </a:r>
          <a:endParaRPr lang="en-US" sz="2100" b="1" kern="1200" dirty="0">
            <a:solidFill>
              <a:sysClr val="window" lastClr="FFFFFF"/>
            </a:solidFill>
            <a:latin typeface="+mn-lt"/>
            <a:ea typeface="+mn-ea"/>
            <a:cs typeface="Calibri Light" panose="020F0302020204030204" pitchFamily="34" charset="0"/>
          </a:endParaRPr>
        </a:p>
      </dsp:txBody>
      <dsp:txXfrm>
        <a:off x="2308529" y="24461"/>
        <a:ext cx="1548963" cy="751113"/>
      </dsp:txXfrm>
    </dsp:sp>
    <dsp:sp modelId="{F845DA5A-53E9-164E-9091-5513EF93F92B}">
      <dsp:nvSpPr>
        <dsp:cNvPr id="0" name=""/>
        <dsp:cNvSpPr/>
      </dsp:nvSpPr>
      <dsp:spPr>
        <a:xfrm rot="3600000">
          <a:off x="3325867" y="1401881"/>
          <a:ext cx="832361" cy="279247"/>
        </a:xfrm>
        <a:prstGeom prst="lef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Calibri" panose="020F0502020204030204"/>
            <a:ea typeface="+mn-ea"/>
            <a:cs typeface="+mn-cs"/>
          </a:endParaRPr>
        </a:p>
      </dsp:txBody>
      <dsp:txXfrm>
        <a:off x="3409641" y="1457730"/>
        <a:ext cx="664813" cy="167549"/>
      </dsp:txXfrm>
    </dsp:sp>
    <dsp:sp modelId="{5500CF02-1897-F44F-A802-7C574228D339}">
      <dsp:nvSpPr>
        <dsp:cNvPr id="0" name=""/>
        <dsp:cNvSpPr/>
      </dsp:nvSpPr>
      <dsp:spPr>
        <a:xfrm>
          <a:off x="3603237" y="2284067"/>
          <a:ext cx="1595699" cy="797849"/>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ysClr val="window" lastClr="FFFFFF"/>
              </a:solidFill>
              <a:latin typeface="Calibri Light" panose="020F0302020204030204" pitchFamily="34" charset="0"/>
              <a:ea typeface="+mn-ea"/>
              <a:cs typeface="Calibri Light" panose="020F0302020204030204" pitchFamily="34" charset="0"/>
            </a:rPr>
            <a:t>Informaatika</a:t>
          </a:r>
          <a:endParaRPr lang="en-US" sz="2100" kern="1200" dirty="0">
            <a:solidFill>
              <a:sysClr val="window" lastClr="FFFFFF"/>
            </a:solidFill>
            <a:latin typeface="Calibri Light" panose="020F0302020204030204" pitchFamily="34" charset="0"/>
            <a:ea typeface="+mn-ea"/>
            <a:cs typeface="Calibri Light" panose="020F0302020204030204" pitchFamily="34" charset="0"/>
          </a:endParaRPr>
        </a:p>
      </dsp:txBody>
      <dsp:txXfrm>
        <a:off x="3626605" y="2307435"/>
        <a:ext cx="1548963" cy="751113"/>
      </dsp:txXfrm>
    </dsp:sp>
    <dsp:sp modelId="{EDA7024E-0989-A84A-9566-A3F3FCD8DDDD}">
      <dsp:nvSpPr>
        <dsp:cNvPr id="0" name=""/>
        <dsp:cNvSpPr/>
      </dsp:nvSpPr>
      <dsp:spPr>
        <a:xfrm rot="10800000">
          <a:off x="2666830" y="2543368"/>
          <a:ext cx="832361" cy="279247"/>
        </a:xfrm>
        <a:prstGeom prst="lef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Calibri" panose="020F0502020204030204"/>
            <a:ea typeface="+mn-ea"/>
            <a:cs typeface="+mn-cs"/>
          </a:endParaRPr>
        </a:p>
      </dsp:txBody>
      <dsp:txXfrm rot="10800000">
        <a:off x="2750604" y="2599217"/>
        <a:ext cx="664813" cy="167549"/>
      </dsp:txXfrm>
    </dsp:sp>
    <dsp:sp modelId="{2BCCCCF0-3217-DD46-AD5C-496F71CF1738}">
      <dsp:nvSpPr>
        <dsp:cNvPr id="0" name=""/>
        <dsp:cNvSpPr/>
      </dsp:nvSpPr>
      <dsp:spPr>
        <a:xfrm>
          <a:off x="967085" y="2284067"/>
          <a:ext cx="1595699" cy="797849"/>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ysClr val="window" lastClr="FFFFFF"/>
              </a:solidFill>
              <a:latin typeface="Calibri Light" panose="020F0302020204030204" pitchFamily="34" charset="0"/>
              <a:ea typeface="+mn-ea"/>
              <a:cs typeface="Calibri Light" panose="020F0302020204030204" pitchFamily="34" charset="0"/>
            </a:rPr>
            <a:t>Lingvistika</a:t>
          </a:r>
          <a:endParaRPr lang="en-US" sz="2100" kern="1200" dirty="0">
            <a:solidFill>
              <a:sysClr val="window" lastClr="FFFFFF"/>
            </a:solidFill>
            <a:latin typeface="Calibri Light" panose="020F0302020204030204" pitchFamily="34" charset="0"/>
            <a:ea typeface="+mn-ea"/>
            <a:cs typeface="Calibri Light" panose="020F0302020204030204" pitchFamily="34" charset="0"/>
          </a:endParaRPr>
        </a:p>
      </dsp:txBody>
      <dsp:txXfrm>
        <a:off x="990453" y="2307435"/>
        <a:ext cx="1548963" cy="751113"/>
      </dsp:txXfrm>
    </dsp:sp>
    <dsp:sp modelId="{B89F7EFF-ECA0-9A48-A7B5-544780EAEF49}">
      <dsp:nvSpPr>
        <dsp:cNvPr id="0" name=""/>
        <dsp:cNvSpPr/>
      </dsp:nvSpPr>
      <dsp:spPr>
        <a:xfrm rot="18000000">
          <a:off x="2007792" y="1401881"/>
          <a:ext cx="832361" cy="279247"/>
        </a:xfrm>
        <a:prstGeom prst="lef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Calibri" panose="020F0502020204030204"/>
            <a:ea typeface="+mn-ea"/>
            <a:cs typeface="+mn-cs"/>
          </a:endParaRPr>
        </a:p>
      </dsp:txBody>
      <dsp:txXfrm>
        <a:off x="2091566" y="1457730"/>
        <a:ext cx="664813" cy="167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07BBA-C887-E946-912E-D753E2F84683}">
      <dsp:nvSpPr>
        <dsp:cNvPr id="0" name=""/>
        <dsp:cNvSpPr/>
      </dsp:nvSpPr>
      <dsp:spPr>
        <a:xfrm>
          <a:off x="3710204" y="1015"/>
          <a:ext cx="1595905" cy="797952"/>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ysClr val="window" lastClr="FFFFFF"/>
              </a:solidFill>
              <a:latin typeface="+mn-lt"/>
              <a:ea typeface="+mn-ea"/>
              <a:cs typeface="Calibri Light" panose="020F0302020204030204" pitchFamily="34" charset="0"/>
            </a:rPr>
            <a:t>Keele-</a:t>
          </a:r>
          <a:r>
            <a:rPr lang="en-US" sz="2100" b="1" kern="1200" dirty="0" err="1">
              <a:solidFill>
                <a:sysClr val="window" lastClr="FFFFFF"/>
              </a:solidFill>
              <a:latin typeface="+mn-lt"/>
              <a:ea typeface="+mn-ea"/>
              <a:cs typeface="Calibri Light" panose="020F0302020204030204" pitchFamily="34" charset="0"/>
            </a:rPr>
            <a:t>tehnoloogia</a:t>
          </a:r>
          <a:endParaRPr lang="en-US" sz="2100" b="1" kern="1200" dirty="0">
            <a:solidFill>
              <a:sysClr val="window" lastClr="FFFFFF"/>
            </a:solidFill>
            <a:latin typeface="+mn-lt"/>
            <a:ea typeface="+mn-ea"/>
            <a:cs typeface="Calibri Light" panose="020F0302020204030204" pitchFamily="34" charset="0"/>
          </a:endParaRPr>
        </a:p>
      </dsp:txBody>
      <dsp:txXfrm>
        <a:off x="3733575" y="24386"/>
        <a:ext cx="1549163" cy="751210"/>
      </dsp:txXfrm>
    </dsp:sp>
    <dsp:sp modelId="{F845DA5A-53E9-164E-9091-5513EF93F92B}">
      <dsp:nvSpPr>
        <dsp:cNvPr id="0" name=""/>
        <dsp:cNvSpPr/>
      </dsp:nvSpPr>
      <dsp:spPr>
        <a:xfrm rot="3600000">
          <a:off x="4751087" y="1401863"/>
          <a:ext cx="832245" cy="279283"/>
        </a:xfrm>
        <a:prstGeom prst="lef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Calibri" panose="020F0502020204030204"/>
            <a:ea typeface="+mn-ea"/>
            <a:cs typeface="+mn-cs"/>
          </a:endParaRPr>
        </a:p>
      </dsp:txBody>
      <dsp:txXfrm>
        <a:off x="4834872" y="1457720"/>
        <a:ext cx="664675" cy="167569"/>
      </dsp:txXfrm>
    </dsp:sp>
    <dsp:sp modelId="{5500CF02-1897-F44F-A802-7C574228D339}">
      <dsp:nvSpPr>
        <dsp:cNvPr id="0" name=""/>
        <dsp:cNvSpPr/>
      </dsp:nvSpPr>
      <dsp:spPr>
        <a:xfrm>
          <a:off x="5028310" y="2284042"/>
          <a:ext cx="1595905" cy="797952"/>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ysClr val="window" lastClr="FFFFFF"/>
              </a:solidFill>
              <a:latin typeface="Calibri Light" panose="020F0302020204030204" pitchFamily="34" charset="0"/>
              <a:ea typeface="+mn-ea"/>
              <a:cs typeface="Calibri Light" panose="020F0302020204030204" pitchFamily="34" charset="0"/>
            </a:rPr>
            <a:t>Rakendus-informaatika</a:t>
          </a:r>
          <a:endParaRPr lang="en-US" sz="2100" kern="1200" dirty="0">
            <a:solidFill>
              <a:sysClr val="window" lastClr="FFFFFF"/>
            </a:solidFill>
            <a:latin typeface="Calibri Light" panose="020F0302020204030204" pitchFamily="34" charset="0"/>
            <a:ea typeface="+mn-ea"/>
            <a:cs typeface="Calibri Light" panose="020F0302020204030204" pitchFamily="34" charset="0"/>
          </a:endParaRPr>
        </a:p>
      </dsp:txBody>
      <dsp:txXfrm>
        <a:off x="5051681" y="2307413"/>
        <a:ext cx="1549163" cy="751210"/>
      </dsp:txXfrm>
    </dsp:sp>
    <dsp:sp modelId="{EDA7024E-0989-A84A-9566-A3F3FCD8DDDD}">
      <dsp:nvSpPr>
        <dsp:cNvPr id="0" name=""/>
        <dsp:cNvSpPr/>
      </dsp:nvSpPr>
      <dsp:spPr>
        <a:xfrm rot="10800000">
          <a:off x="4092034" y="2543377"/>
          <a:ext cx="832245" cy="279283"/>
        </a:xfrm>
        <a:prstGeom prst="lef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Calibri" panose="020F0502020204030204"/>
            <a:ea typeface="+mn-ea"/>
            <a:cs typeface="+mn-cs"/>
          </a:endParaRPr>
        </a:p>
      </dsp:txBody>
      <dsp:txXfrm rot="10800000">
        <a:off x="4175819" y="2599234"/>
        <a:ext cx="664675" cy="167569"/>
      </dsp:txXfrm>
    </dsp:sp>
    <dsp:sp modelId="{2BCCCCF0-3217-DD46-AD5C-496F71CF1738}">
      <dsp:nvSpPr>
        <dsp:cNvPr id="0" name=""/>
        <dsp:cNvSpPr/>
      </dsp:nvSpPr>
      <dsp:spPr>
        <a:xfrm>
          <a:off x="2392098" y="2284042"/>
          <a:ext cx="1595905" cy="797952"/>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ysClr val="window" lastClr="FFFFFF"/>
              </a:solidFill>
              <a:latin typeface="Calibri Light" panose="020F0302020204030204" pitchFamily="34" charset="0"/>
              <a:ea typeface="+mn-ea"/>
              <a:cs typeface="Calibri Light" panose="020F0302020204030204" pitchFamily="34" charset="0"/>
            </a:rPr>
            <a:t>Rakendus-lingvistika</a:t>
          </a:r>
          <a:endParaRPr lang="en-US" sz="2100" kern="1200" dirty="0">
            <a:solidFill>
              <a:sysClr val="window" lastClr="FFFFFF"/>
            </a:solidFill>
            <a:latin typeface="Calibri Light" panose="020F0302020204030204" pitchFamily="34" charset="0"/>
            <a:ea typeface="+mn-ea"/>
            <a:cs typeface="Calibri Light" panose="020F0302020204030204" pitchFamily="34" charset="0"/>
          </a:endParaRPr>
        </a:p>
      </dsp:txBody>
      <dsp:txXfrm>
        <a:off x="2415469" y="2307413"/>
        <a:ext cx="1549163" cy="751210"/>
      </dsp:txXfrm>
    </dsp:sp>
    <dsp:sp modelId="{B89F7EFF-ECA0-9A48-A7B5-544780EAEF49}">
      <dsp:nvSpPr>
        <dsp:cNvPr id="0" name=""/>
        <dsp:cNvSpPr/>
      </dsp:nvSpPr>
      <dsp:spPr>
        <a:xfrm rot="18000000">
          <a:off x="3432981" y="1401863"/>
          <a:ext cx="832245" cy="279283"/>
        </a:xfrm>
        <a:prstGeom prst="leftRigh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Calibri" panose="020F0502020204030204"/>
            <a:ea typeface="+mn-ea"/>
            <a:cs typeface="+mn-cs"/>
          </a:endParaRPr>
        </a:p>
      </dsp:txBody>
      <dsp:txXfrm>
        <a:off x="3516766" y="1457720"/>
        <a:ext cx="664675" cy="167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79B77-5AFF-4B93-B2F8-179FC233A36A}">
      <dsp:nvSpPr>
        <dsp:cNvPr id="0" name=""/>
        <dsp:cNvSpPr/>
      </dsp:nvSpPr>
      <dsp:spPr>
        <a:xfrm>
          <a:off x="1422" y="48121"/>
          <a:ext cx="2690614" cy="810000"/>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t-EE" sz="1500" b="1" kern="1200"/>
            <a:t>1950ndad</a:t>
          </a:r>
          <a:r>
            <a:rPr lang="et-EE" sz="1500" kern="1200"/>
            <a:t> – </a:t>
          </a:r>
          <a:r>
            <a:rPr lang="et-EE" sz="1500" b="1" kern="1200"/>
            <a:t>Sõnastiku- ja reeglipõhine </a:t>
          </a:r>
          <a:r>
            <a:rPr lang="et-EE" sz="1500" kern="1200"/>
            <a:t>lähenemine </a:t>
          </a:r>
          <a:endParaRPr lang="en-US" sz="1500" kern="1200"/>
        </a:p>
      </dsp:txBody>
      <dsp:txXfrm>
        <a:off x="406422" y="48121"/>
        <a:ext cx="1880614" cy="810000"/>
      </dsp:txXfrm>
    </dsp:sp>
    <dsp:sp modelId="{C8230CDF-9E8D-405D-AEDB-7528B3684739}">
      <dsp:nvSpPr>
        <dsp:cNvPr id="0" name=""/>
        <dsp:cNvSpPr/>
      </dsp:nvSpPr>
      <dsp:spPr>
        <a:xfrm>
          <a:off x="1422" y="959371"/>
          <a:ext cx="2152491" cy="261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t-EE" sz="1500" kern="1200" dirty="0"/>
            <a:t>sisendiks kakskeelsete sõnaraamatute tekstid ja grammatikareeglid</a:t>
          </a:r>
          <a:endParaRPr lang="en-US" sz="1500" kern="1200" dirty="0"/>
        </a:p>
        <a:p>
          <a:pPr marL="114300" lvl="1" indent="-114300" algn="l" defTabSz="666750">
            <a:lnSpc>
              <a:spcPct val="90000"/>
            </a:lnSpc>
            <a:spcBef>
              <a:spcPct val="0"/>
            </a:spcBef>
            <a:spcAft>
              <a:spcPct val="15000"/>
            </a:spcAft>
            <a:buChar char="•"/>
          </a:pPr>
          <a:r>
            <a:rPr lang="et-EE" sz="1500" kern="1200" dirty="0"/>
            <a:t>põhiprobleemideks sõnade mitmeti mõistetavus ja reeglite erandid</a:t>
          </a:r>
          <a:endParaRPr lang="en-US" sz="1500" kern="1200" dirty="0"/>
        </a:p>
      </dsp:txBody>
      <dsp:txXfrm>
        <a:off x="1422" y="959371"/>
        <a:ext cx="2152491" cy="2610351"/>
      </dsp:txXfrm>
    </dsp:sp>
    <dsp:sp modelId="{6C74650A-69BC-47A2-9478-810E614FD043}">
      <dsp:nvSpPr>
        <dsp:cNvPr id="0" name=""/>
        <dsp:cNvSpPr/>
      </dsp:nvSpPr>
      <dsp:spPr>
        <a:xfrm>
          <a:off x="2476037" y="48121"/>
          <a:ext cx="2690614" cy="810000"/>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t-EE" sz="1500" b="1" kern="1200"/>
            <a:t>1990ndad</a:t>
          </a:r>
          <a:r>
            <a:rPr lang="et-EE" sz="1500" kern="1200"/>
            <a:t> – </a:t>
          </a:r>
          <a:r>
            <a:rPr lang="et-EE" sz="1500" b="1" kern="1200"/>
            <a:t>Statistilised</a:t>
          </a:r>
          <a:r>
            <a:rPr lang="et-EE" sz="1500" kern="1200"/>
            <a:t> meetodid</a:t>
          </a:r>
          <a:endParaRPr lang="en-US" sz="1500" kern="1200"/>
        </a:p>
      </dsp:txBody>
      <dsp:txXfrm>
        <a:off x="2881037" y="48121"/>
        <a:ext cx="1880614" cy="810000"/>
      </dsp:txXfrm>
    </dsp:sp>
    <dsp:sp modelId="{A68BFEB7-C63C-4DC1-81F2-09365F0255ED}">
      <dsp:nvSpPr>
        <dsp:cNvPr id="0" name=""/>
        <dsp:cNvSpPr/>
      </dsp:nvSpPr>
      <dsp:spPr>
        <a:xfrm>
          <a:off x="2476037" y="959371"/>
          <a:ext cx="2152491" cy="261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t-EE" sz="1500" kern="1200"/>
            <a:t>arvutite võimsus ja kiirus kasvas -&gt; mahuka treeningmaterjali (miljonid tõlkenäited) põhjal kõige tõenäolisemate vastete leidmine</a:t>
          </a:r>
          <a:endParaRPr lang="en-US" sz="1500" kern="1200"/>
        </a:p>
        <a:p>
          <a:pPr marL="114300" lvl="1" indent="-114300" algn="l" defTabSz="666750">
            <a:lnSpc>
              <a:spcPct val="90000"/>
            </a:lnSpc>
            <a:spcBef>
              <a:spcPct val="0"/>
            </a:spcBef>
            <a:spcAft>
              <a:spcPct val="15000"/>
            </a:spcAft>
            <a:buChar char="•"/>
          </a:pPr>
          <a:r>
            <a:rPr lang="et-EE" sz="1500" kern="1200"/>
            <a:t>peamiselt fraasipõhine</a:t>
          </a:r>
          <a:endParaRPr lang="en-US" sz="1500" kern="1200"/>
        </a:p>
        <a:p>
          <a:pPr marL="114300" lvl="1" indent="-114300" algn="l" defTabSz="666750">
            <a:lnSpc>
              <a:spcPct val="90000"/>
            </a:lnSpc>
            <a:spcBef>
              <a:spcPct val="0"/>
            </a:spcBef>
            <a:spcAft>
              <a:spcPct val="15000"/>
            </a:spcAft>
            <a:buChar char="•"/>
          </a:pPr>
          <a:r>
            <a:rPr lang="et-EE" sz="1500" kern="1200"/>
            <a:t>lisaks </a:t>
          </a:r>
          <a:r>
            <a:rPr lang="et-EE" sz="1500" b="1" kern="1200"/>
            <a:t>hübriidsüsteemid</a:t>
          </a:r>
          <a:r>
            <a:rPr lang="et-EE" sz="1500" kern="1200"/>
            <a:t> – statistiline masintõlge + morfoloogiatarkvara jm keeleanalüüsivahendid</a:t>
          </a:r>
          <a:endParaRPr lang="en-US" sz="1500" kern="1200"/>
        </a:p>
      </dsp:txBody>
      <dsp:txXfrm>
        <a:off x="2476037" y="959371"/>
        <a:ext cx="2152491" cy="2610351"/>
      </dsp:txXfrm>
    </dsp:sp>
    <dsp:sp modelId="{685C42BD-15C0-40D1-BD50-1CC456A4233C}">
      <dsp:nvSpPr>
        <dsp:cNvPr id="0" name=""/>
        <dsp:cNvSpPr/>
      </dsp:nvSpPr>
      <dsp:spPr>
        <a:xfrm>
          <a:off x="4950651" y="48121"/>
          <a:ext cx="2690614" cy="810000"/>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t-EE" sz="1500" b="1" kern="1200"/>
            <a:t>2010ndad</a:t>
          </a:r>
          <a:r>
            <a:rPr lang="et-EE" sz="1500" kern="1200"/>
            <a:t> – </a:t>
          </a:r>
          <a:r>
            <a:rPr lang="et-EE" sz="1500" b="1" kern="1200"/>
            <a:t>Närvivõrkudel põhinev </a:t>
          </a:r>
          <a:r>
            <a:rPr lang="et-EE" sz="1500" kern="1200"/>
            <a:t>masintõlge</a:t>
          </a:r>
          <a:endParaRPr lang="en-US" sz="1500" kern="1200"/>
        </a:p>
      </dsp:txBody>
      <dsp:txXfrm>
        <a:off x="5355651" y="48121"/>
        <a:ext cx="1880614" cy="810000"/>
      </dsp:txXfrm>
    </dsp:sp>
    <dsp:sp modelId="{234CD23A-3581-4D1F-9C45-B2FDA5774222}">
      <dsp:nvSpPr>
        <dsp:cNvPr id="0" name=""/>
        <dsp:cNvSpPr/>
      </dsp:nvSpPr>
      <dsp:spPr>
        <a:xfrm>
          <a:off x="4950651" y="959371"/>
          <a:ext cx="2152491" cy="261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t-EE" sz="1500" kern="1200"/>
            <a:t>tehisintellektitehnoloogia</a:t>
          </a:r>
          <a:endParaRPr lang="en-US" sz="1500" kern="1200"/>
        </a:p>
        <a:p>
          <a:pPr marL="114300" lvl="1" indent="-114300" algn="l" defTabSz="666750">
            <a:lnSpc>
              <a:spcPct val="90000"/>
            </a:lnSpc>
            <a:spcBef>
              <a:spcPct val="0"/>
            </a:spcBef>
            <a:spcAft>
              <a:spcPct val="15000"/>
            </a:spcAft>
            <a:buChar char="•"/>
          </a:pPr>
          <a:r>
            <a:rPr lang="et-EE" sz="1500" kern="1200"/>
            <a:t>esimesed lahendused valmisid 2016</a:t>
          </a:r>
          <a:endParaRPr lang="en-US" sz="1500" kern="1200"/>
        </a:p>
        <a:p>
          <a:pPr marL="114300" lvl="1" indent="-114300" algn="l" defTabSz="666750">
            <a:lnSpc>
              <a:spcPct val="90000"/>
            </a:lnSpc>
            <a:spcBef>
              <a:spcPct val="0"/>
            </a:spcBef>
            <a:spcAft>
              <a:spcPct val="15000"/>
            </a:spcAft>
            <a:buChar char="•"/>
          </a:pPr>
          <a:r>
            <a:rPr lang="et-EE" sz="1500" kern="1200" dirty="0"/>
            <a:t>kiirem, suudab korraga tõlkida terviklauseid</a:t>
          </a:r>
          <a:endParaRPr lang="en-US" sz="1500" kern="1200" dirty="0"/>
        </a:p>
        <a:p>
          <a:pPr marL="114300" lvl="1" indent="-114300" algn="l" defTabSz="666750">
            <a:lnSpc>
              <a:spcPct val="90000"/>
            </a:lnSpc>
            <a:spcBef>
              <a:spcPct val="0"/>
            </a:spcBef>
            <a:spcAft>
              <a:spcPct val="15000"/>
            </a:spcAft>
            <a:buChar char="•"/>
          </a:pPr>
          <a:r>
            <a:rPr lang="et-EE" sz="1500" kern="1200" dirty="0"/>
            <a:t>ei vaja matemaatilises formaadis mudeleid</a:t>
          </a:r>
          <a:endParaRPr lang="en-US" sz="1500" kern="1200" dirty="0"/>
        </a:p>
        <a:p>
          <a:pPr marL="114300" lvl="1" indent="-114300" algn="l" defTabSz="666750">
            <a:lnSpc>
              <a:spcPct val="90000"/>
            </a:lnSpc>
            <a:spcBef>
              <a:spcPct val="0"/>
            </a:spcBef>
            <a:spcAft>
              <a:spcPct val="15000"/>
            </a:spcAft>
            <a:buChar char="•"/>
          </a:pPr>
          <a:r>
            <a:rPr lang="et-EE" sz="1500" kern="1200" dirty="0"/>
            <a:t>eelkõige </a:t>
          </a:r>
          <a:r>
            <a:rPr lang="et-EE" sz="1500" b="1" kern="1200" dirty="0"/>
            <a:t>genereerib</a:t>
          </a:r>
          <a:r>
            <a:rPr lang="et-EE" sz="1500" kern="1200" dirty="0"/>
            <a:t> keelt -&gt; loomulikum ja sihtkeelepärasem</a:t>
          </a:r>
          <a:endParaRPr lang="en-US" sz="1500" kern="1200" dirty="0"/>
        </a:p>
      </dsp:txBody>
      <dsp:txXfrm>
        <a:off x="4950651" y="959371"/>
        <a:ext cx="2152491" cy="261035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AF734-2219-4491-8D35-FB138FE62FC8}" type="datetimeFigureOut">
              <a:rPr lang="et-EE" smtClean="0"/>
              <a:t>28.09.2021</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21934-75B6-4003-A2F7-E60B2BDE2DB5}" type="slidenum">
              <a:rPr lang="et-EE" smtClean="0"/>
              <a:t>‹#›</a:t>
            </a:fld>
            <a:endParaRPr lang="et-EE"/>
          </a:p>
        </p:txBody>
      </p:sp>
    </p:spTree>
    <p:extLst>
      <p:ext uri="{BB962C8B-B14F-4D97-AF65-F5344CB8AC3E}">
        <p14:creationId xmlns:p14="http://schemas.microsoft.com/office/powerpoint/2010/main" val="254580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minitorn.tlu.ee/~jaagup/oma/too/19/03/tasemed1.ph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12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991F45CA-F1AD-43B4-A494-16584260D203}" type="slidenum">
              <a:rPr lang="et-EE" smtClean="0"/>
              <a:t>13</a:t>
            </a:fld>
            <a:endParaRPr lang="et-EE"/>
          </a:p>
        </p:txBody>
      </p:sp>
    </p:spTree>
    <p:extLst>
      <p:ext uri="{BB962C8B-B14F-4D97-AF65-F5344CB8AC3E}">
        <p14:creationId xmlns:p14="http://schemas.microsoft.com/office/powerpoint/2010/main" val="55502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57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dirty="0">
                <a:effectLst/>
                <a:latin typeface="Calibri" panose="020F0502020204030204" pitchFamily="34" charset="0"/>
                <a:ea typeface="Calibri" panose="020F0502020204030204" pitchFamily="34" charset="0"/>
                <a:cs typeface="Times New Roman" panose="02020603050405020304" pitchFamily="18" charset="0"/>
              </a:rPr>
              <a:t>Masinõpe e masinõppimine</a:t>
            </a:r>
            <a:r>
              <a:rPr lang="et-EE" sz="1800" dirty="0">
                <a:effectLst/>
                <a:latin typeface="Calibri" panose="020F0502020204030204" pitchFamily="34" charset="0"/>
                <a:ea typeface="Calibri" panose="020F0502020204030204" pitchFamily="34" charset="0"/>
                <a:cs typeface="Times New Roman" panose="02020603050405020304" pitchFamily="18" charset="0"/>
              </a:rPr>
              <a:t> – arvutiteaduse haru, mille eesmärk on arendada andmete põhjal iseseisvalt otsuseid ja ennustusi tegevaid algoritme. Masinõppealgoritmid kasutavad statistilisi meetodeid, et otsida andmekogudest mustreid (seaduspärasid), teha üldistusi ja koostada mudelid, mis võimaldavad langetada ilma inimese sekkumiseta otsuseid uute andmete kohta. Terminit masinõpe kasutatakse sageli tehisintellekti sünonüümina, kuid masinõppest saab rääkida ka kui tehisintellekti rakenduste loomise alusest.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346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E0FB23-BB11-4CAB-9540-F8882B29E551}"/>
              </a:ext>
            </a:extLst>
          </p:cNvPr>
          <p:cNvSpPr>
            <a:spLocks noGrp="1"/>
          </p:cNvSpPr>
          <p:nvPr>
            <p:ph type="body" idx="1"/>
          </p:nvPr>
        </p:nvSpPr>
        <p:spPr/>
        <p:txBody>
          <a:bodyPr/>
          <a:lstStyle/>
          <a:p>
            <a:endParaRPr lang="et-E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Vt ka eestikeelset näitet: Müürisep ja Puolakainen (2002): https://matemaatika.eu/emsar/ar2002/ems0203_osa2.pdf (lk 18-19).</a:t>
            </a:r>
          </a:p>
        </p:txBody>
      </p:sp>
      <p:sp>
        <p:nvSpPr>
          <p:cNvPr id="4" name="Slide Number Placeholder 3"/>
          <p:cNvSpPr>
            <a:spLocks noGrp="1"/>
          </p:cNvSpPr>
          <p:nvPr>
            <p:ph type="sldNum" sz="quarter" idx="5"/>
          </p:nvPr>
        </p:nvSpPr>
        <p:spPr/>
        <p:txBody>
          <a:bodyPr/>
          <a:lstStyle/>
          <a:p>
            <a:fld id="{686FFCE7-0D0F-894F-93A4-3E3D226BD864}" type="slidenum">
              <a:rPr lang="en-US" smtClean="0"/>
              <a:t>18</a:t>
            </a:fld>
            <a:endParaRPr lang="en-US"/>
          </a:p>
        </p:txBody>
      </p:sp>
    </p:spTree>
    <p:extLst>
      <p:ext uri="{BB962C8B-B14F-4D97-AF65-F5344CB8AC3E}">
        <p14:creationId xmlns:p14="http://schemas.microsoft.com/office/powerpoint/2010/main" val="279991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t-EE" dirty="0">
                <a:effectLst/>
                <a:latin typeface="Arial, sans-serif"/>
              </a:rPr>
              <a:t>Puudepank - süntaktiliselt märgendatud tekstikorpus, milles teksti iga lause jaoks on leitud selle lause (puukujuline) struktuur, vt http://kodu.ut.ee/~kaili/Korpus/puud/</a:t>
            </a:r>
            <a:endParaRPr lang="et-EE" dirty="0">
              <a:effectLst/>
            </a:endParaRPr>
          </a:p>
        </p:txBody>
      </p:sp>
      <p:sp>
        <p:nvSpPr>
          <p:cNvPr id="4" name="Slide Number Placeholder 3"/>
          <p:cNvSpPr>
            <a:spLocks noGrp="1"/>
          </p:cNvSpPr>
          <p:nvPr>
            <p:ph type="sldNum" sz="quarter" idx="5"/>
          </p:nvPr>
        </p:nvSpPr>
        <p:spPr/>
        <p:txBody>
          <a:bodyPr/>
          <a:lstStyle/>
          <a:p>
            <a:fld id="{991F45CA-F1AD-43B4-A494-16584260D203}" type="slidenum">
              <a:rPr lang="et-EE" smtClean="0"/>
              <a:t>20</a:t>
            </a:fld>
            <a:endParaRPr lang="et-EE"/>
          </a:p>
        </p:txBody>
      </p:sp>
    </p:spTree>
    <p:extLst>
      <p:ext uri="{BB962C8B-B14F-4D97-AF65-F5344CB8AC3E}">
        <p14:creationId xmlns:p14="http://schemas.microsoft.com/office/powerpoint/2010/main" val="252177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Näiteid:</a:t>
            </a:r>
          </a:p>
          <a:p>
            <a:r>
              <a:rPr lang="et-EE" dirty="0"/>
              <a:t>- masinõppepõhine õigekirjakorrektor e speller, millele on lisatud sõnastik mõningate vigaste sõnade ja parandustega, mida speller ise ei tee;</a:t>
            </a:r>
          </a:p>
          <a:p>
            <a:r>
              <a:rPr lang="et-EE" dirty="0"/>
              <a:t>- reeglipõhine grammatikaanalüüs ja selle väljundi statistiline ühestamine (disambiguation).</a:t>
            </a:r>
          </a:p>
        </p:txBody>
      </p:sp>
      <p:sp>
        <p:nvSpPr>
          <p:cNvPr id="4" name="Slide Number Placeholder 3"/>
          <p:cNvSpPr>
            <a:spLocks noGrp="1"/>
          </p:cNvSpPr>
          <p:nvPr>
            <p:ph type="sldNum" sz="quarter" idx="5"/>
          </p:nvPr>
        </p:nvSpPr>
        <p:spPr/>
        <p:txBody>
          <a:bodyPr/>
          <a:lstStyle/>
          <a:p>
            <a:fld id="{A9721934-75B6-4003-A2F7-E60B2BDE2DB5}" type="slidenum">
              <a:rPr lang="et-EE" smtClean="0"/>
              <a:t>21</a:t>
            </a:fld>
            <a:endParaRPr lang="et-EE"/>
          </a:p>
        </p:txBody>
      </p:sp>
    </p:spTree>
    <p:extLst>
      <p:ext uri="{BB962C8B-B14F-4D97-AF65-F5344CB8AC3E}">
        <p14:creationId xmlns:p14="http://schemas.microsoft.com/office/powerpoint/2010/main" val="157995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73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Kolmas masinõppeliik:</a:t>
            </a:r>
          </a:p>
          <a:p>
            <a:r>
              <a:rPr lang="et-EE" b="1" dirty="0"/>
              <a:t>Stiimulõpe</a:t>
            </a:r>
            <a:r>
              <a:rPr lang="et-EE" dirty="0"/>
              <a:t> (reinforcement learning) - </a:t>
            </a:r>
            <a:r>
              <a:rPr lang="et-EE" b="0" i="0" dirty="0">
                <a:solidFill>
                  <a:srgbClr val="333333"/>
                </a:solidFill>
                <a:effectLst/>
                <a:latin typeface="Open Sans"/>
              </a:rPr>
              <a:t>algoritm õpib andmetest, mis ei ole seotud soovitud väljundiga, aga saab protsessi käigus positiivset ja negatiivset tagasisidet vastavalt pakutud lahendustele. Näiteks inimesega laua- ja videomänge mängivad programmid.</a:t>
            </a:r>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23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3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353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2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Klassifitseerida saab ka reeglipõhiselt, nt milliseid sõnu sisaldab sporditeemaline tekst, milliseid sõnu poliitikateemaline tekst? Samas on masinõpe tõhusam, nt spämmituvastuses: rämpspostiks kategoriseeritud e-kirjadest saab algoritm otsida nn päästiksõnu.</a:t>
            </a:r>
          </a:p>
          <a:p>
            <a:endParaRPr lang="et-EE" dirty="0"/>
          </a:p>
          <a:p>
            <a:r>
              <a:rPr lang="et-EE" b="1" dirty="0"/>
              <a:t>Stilomeetria</a:t>
            </a:r>
            <a:r>
              <a:rPr lang="et-EE" dirty="0"/>
              <a:t> - kirjalike tekstide lingvistilise stiili kvantitatiivne uurimine, nt žanri, ajastu või autorluse tuvastamiseks.</a:t>
            </a:r>
          </a:p>
        </p:txBody>
      </p:sp>
      <p:sp>
        <p:nvSpPr>
          <p:cNvPr id="4" name="Slide Number Placeholder 3"/>
          <p:cNvSpPr>
            <a:spLocks noGrp="1"/>
          </p:cNvSpPr>
          <p:nvPr>
            <p:ph type="sldNum" sz="quarter" idx="5"/>
          </p:nvPr>
        </p:nvSpPr>
        <p:spPr/>
        <p:txBody>
          <a:bodyPr/>
          <a:lstStyle/>
          <a:p>
            <a:fld id="{A9721934-75B6-4003-A2F7-E60B2BDE2DB5}" type="slidenum">
              <a:rPr lang="et-EE" smtClean="0"/>
              <a:t>26</a:t>
            </a:fld>
            <a:endParaRPr lang="et-EE"/>
          </a:p>
        </p:txBody>
      </p:sp>
    </p:spTree>
    <p:extLst>
      <p:ext uri="{BB962C8B-B14F-4D97-AF65-F5344CB8AC3E}">
        <p14:creationId xmlns:p14="http://schemas.microsoft.com/office/powerpoint/2010/main" val="3398421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Pärast mitmendat silpi esineb värsireas kõige kandvam paus (ingl </a:t>
            </a:r>
            <a:r>
              <a:rPr lang="et-EE" i="1" dirty="0"/>
              <a:t>syntactic break </a:t>
            </a:r>
            <a:r>
              <a:rPr lang="et-EE" dirty="0"/>
              <a:t>– fraase lahutav paus)? Shakespeare’il kõige sagedamini pärast 6. silpi ja Fletcheril pärast 7. silpi. See on kooskõlas teooriaga, et näidendi esimese vaatuse kirjutas Fletcher ja teise vaatuse Shakespeare.</a:t>
            </a:r>
          </a:p>
        </p:txBody>
      </p:sp>
      <p:sp>
        <p:nvSpPr>
          <p:cNvPr id="4" name="Slide Number Placeholder 3"/>
          <p:cNvSpPr>
            <a:spLocks noGrp="1"/>
          </p:cNvSpPr>
          <p:nvPr>
            <p:ph type="sldNum" sz="quarter" idx="5"/>
          </p:nvPr>
        </p:nvSpPr>
        <p:spPr/>
        <p:txBody>
          <a:bodyPr/>
          <a:lstStyle/>
          <a:p>
            <a:fld id="{5FD65908-4798-D04F-ABFF-637167F9273D}" type="slidenum">
              <a:rPr lang="en-US" smtClean="0"/>
              <a:t>27</a:t>
            </a:fld>
            <a:endParaRPr lang="en-US"/>
          </a:p>
        </p:txBody>
      </p:sp>
    </p:spTree>
    <p:extLst>
      <p:ext uri="{BB962C8B-B14F-4D97-AF65-F5344CB8AC3E}">
        <p14:creationId xmlns:p14="http://schemas.microsoft.com/office/powerpoint/2010/main" val="1186096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A9721934-75B6-4003-A2F7-E60B2BDE2DB5}" type="slidenum">
              <a:rPr lang="et-EE" smtClean="0"/>
              <a:t>28</a:t>
            </a:fld>
            <a:endParaRPr lang="et-EE"/>
          </a:p>
        </p:txBody>
      </p:sp>
    </p:spTree>
    <p:extLst>
      <p:ext uri="{BB962C8B-B14F-4D97-AF65-F5344CB8AC3E}">
        <p14:creationId xmlns:p14="http://schemas.microsoft.com/office/powerpoint/2010/main" val="1847030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5FD65908-4798-D04F-ABFF-637167F9273D}" type="slidenum">
              <a:rPr lang="en-US" smtClean="0"/>
              <a:t>29</a:t>
            </a:fld>
            <a:endParaRPr lang="en-US"/>
          </a:p>
        </p:txBody>
      </p:sp>
    </p:spTree>
    <p:extLst>
      <p:ext uri="{BB962C8B-B14F-4D97-AF65-F5344CB8AC3E}">
        <p14:creationId xmlns:p14="http://schemas.microsoft.com/office/powerpoint/2010/main" val="865775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Paralleelkorpuse alusel luuakse tõlkemudel, sihtkeele korpuse alusel keelemudel, dekooder võtab sisendi teisendamisel väljundiks arvesse nii keele- kui ka tõlkemudelit. Puudub vahepealne varjatud representatsioon.</a:t>
            </a:r>
          </a:p>
        </p:txBody>
      </p:sp>
      <p:sp>
        <p:nvSpPr>
          <p:cNvPr id="4" name="Slide Number Placeholder 3"/>
          <p:cNvSpPr>
            <a:spLocks noGrp="1"/>
          </p:cNvSpPr>
          <p:nvPr>
            <p:ph type="sldNum" sz="quarter" idx="5"/>
          </p:nvPr>
        </p:nvSpPr>
        <p:spPr/>
        <p:txBody>
          <a:bodyPr/>
          <a:lstStyle/>
          <a:p>
            <a:fld id="{5FD65908-4798-D04F-ABFF-637167F9273D}" type="slidenum">
              <a:rPr lang="en-US" smtClean="0"/>
              <a:t>30</a:t>
            </a:fld>
            <a:endParaRPr lang="en-US"/>
          </a:p>
        </p:txBody>
      </p:sp>
    </p:spTree>
    <p:extLst>
      <p:ext uri="{BB962C8B-B14F-4D97-AF65-F5344CB8AC3E}">
        <p14:creationId xmlns:p14="http://schemas.microsoft.com/office/powerpoint/2010/main" val="2282164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Neurotõlke arhitektuur: sisend -&gt; kooder -&gt; lause mudelisisene esitus e representatsioon -&gt; dekooder -&gt; väljund.</a:t>
            </a:r>
          </a:p>
        </p:txBody>
      </p:sp>
      <p:sp>
        <p:nvSpPr>
          <p:cNvPr id="4" name="Slide Number Placeholder 3"/>
          <p:cNvSpPr>
            <a:spLocks noGrp="1"/>
          </p:cNvSpPr>
          <p:nvPr>
            <p:ph type="sldNum" sz="quarter" idx="5"/>
          </p:nvPr>
        </p:nvSpPr>
        <p:spPr/>
        <p:txBody>
          <a:bodyPr/>
          <a:lstStyle/>
          <a:p>
            <a:fld id="{5FD65908-4798-D04F-ABFF-637167F9273D}" type="slidenum">
              <a:rPr lang="en-US" smtClean="0"/>
              <a:t>31</a:t>
            </a:fld>
            <a:endParaRPr lang="en-US"/>
          </a:p>
        </p:txBody>
      </p:sp>
    </p:spTree>
    <p:extLst>
      <p:ext uri="{BB962C8B-B14F-4D97-AF65-F5344CB8AC3E}">
        <p14:creationId xmlns:p14="http://schemas.microsoft.com/office/powerpoint/2010/main" val="905120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5FD65908-4798-D04F-ABFF-637167F9273D}" type="slidenum">
              <a:rPr lang="en-US" smtClean="0"/>
              <a:t>33</a:t>
            </a:fld>
            <a:endParaRPr lang="en-US"/>
          </a:p>
        </p:txBody>
      </p:sp>
    </p:spTree>
    <p:extLst>
      <p:ext uri="{BB962C8B-B14F-4D97-AF65-F5344CB8AC3E}">
        <p14:creationId xmlns:p14="http://schemas.microsoft.com/office/powerpoint/2010/main" val="4118062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5FD65908-4798-D04F-ABFF-637167F9273D}" type="slidenum">
              <a:rPr lang="en-US" smtClean="0"/>
              <a:t>34</a:t>
            </a:fld>
            <a:endParaRPr lang="en-US"/>
          </a:p>
        </p:txBody>
      </p:sp>
    </p:spTree>
    <p:extLst>
      <p:ext uri="{BB962C8B-B14F-4D97-AF65-F5344CB8AC3E}">
        <p14:creationId xmlns:p14="http://schemas.microsoft.com/office/powerpoint/2010/main" val="1034471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5FD65908-4798-D04F-ABFF-637167F9273D}" type="slidenum">
              <a:rPr lang="en-US" smtClean="0"/>
              <a:t>35</a:t>
            </a:fld>
            <a:endParaRPr lang="en-US"/>
          </a:p>
        </p:txBody>
      </p:sp>
    </p:spTree>
    <p:extLst>
      <p:ext uri="{BB962C8B-B14F-4D97-AF65-F5344CB8AC3E}">
        <p14:creationId xmlns:p14="http://schemas.microsoft.com/office/powerpoint/2010/main" val="379770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1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94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Eeltöötlus – nt sisendkeele tuvastamine, sõna- ja lausepiiride tuvastamine.</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Grammatiline analüüs – leiab sõnaliigid, tuvastab sõnade muutevormid, lemmatiseerib ehk seostab sõnad algvormiga, määrab lauseliikmed ja nendevahelised seosed.</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Semantiline analüüs – sõnade konteksti sobivate tähenduste tuvastamine, tähendusvälja määratlemine, viiteseoste leidmine, lause tähenduse formaalne esitus.</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Tekstianalüüsi järel alustavad tööd ülesandespetsiifilised moodulid, nt automaatne sisukokkuvõtte tegija või loomuliku keele mõistmise ja vastuse genereerimise seade.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FFCE7-0D0F-894F-93A4-3E3D226BD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97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B53962-8589-4B84-80CB-7D872216297D}"/>
              </a:ext>
            </a:extLst>
          </p:cNvPr>
          <p:cNvSpPr>
            <a:spLocks noGrp="1"/>
          </p:cNvSpPr>
          <p:nvPr>
            <p:ph type="body" idx="1"/>
          </p:nvPr>
        </p:nvSpPr>
        <p:spPr/>
        <p:txBody>
          <a:bodyPr/>
          <a:lstStyle/>
          <a:p>
            <a:endParaRPr lang="et-E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9F4820A-7CD0-46B6-AECE-02144A51A35B}"/>
              </a:ext>
            </a:extLst>
          </p:cNvPr>
          <p:cNvSpPr>
            <a:spLocks noGrp="1"/>
          </p:cNvSpPr>
          <p:nvPr>
            <p:ph type="body" idx="1"/>
          </p:nvPr>
        </p:nvSpPr>
        <p:spPr/>
        <p:txBody>
          <a:bodyPr/>
          <a:lstStyle/>
          <a:p>
            <a:r>
              <a:rPr lang="et-EE" dirty="0"/>
              <a:t>Keeletehnoloogia rakendusi saab lisaks jaotada ka keelespetsiifilisteks ja keelest sõltumatuteks (viimased töötavad, kui vastava keele jaoks on olemas sobivad treeningandmed).</a:t>
            </a:r>
          </a:p>
          <a:p>
            <a:endParaRPr lang="et-EE" dirty="0"/>
          </a:p>
          <a:p>
            <a:r>
              <a:rPr lang="et-EE" dirty="0"/>
              <a:t>NB! Proovi ka närvivõrgupõhist keeleoskustaseme hindajat, mille on loonud Janek Kossinski (2018): </a:t>
            </a:r>
            <a:r>
              <a:rPr lang="et-EE" b="0" i="0" dirty="0">
                <a:solidFill>
                  <a:srgbClr val="1155CC"/>
                </a:solidFill>
                <a:effectLst/>
                <a:latin typeface="Arial" panose="020B0604020202020204" pitchFamily="34" charset="0"/>
                <a:hlinkClick r:id="rId3"/>
              </a:rPr>
              <a:t>http://minitorn.tlu.ee/~jaagup/oma/too/19/03/tasemed1.php</a:t>
            </a:r>
            <a:r>
              <a:rPr lang="et-EE" b="0" i="0" dirty="0">
                <a:solidFill>
                  <a:srgbClr val="1155CC"/>
                </a:solidFill>
                <a:effectLst/>
                <a:latin typeface="Arial" panose="020B0604020202020204" pitchFamily="34" charset="0"/>
              </a:rPr>
              <a:t>. </a:t>
            </a:r>
            <a:endParaRPr lang="et-E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BCD4-49CE-4BD9-869F-96AC49B077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E7B6EE51-04CE-4FBE-A99D-7F6D8E214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03CB5C5C-DA5D-4237-B443-70EBDB344522}"/>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5" name="Footer Placeholder 4">
            <a:extLst>
              <a:ext uri="{FF2B5EF4-FFF2-40B4-BE49-F238E27FC236}">
                <a16:creationId xmlns:a16="http://schemas.microsoft.com/office/drawing/2014/main" id="{1FA725FA-2D21-499A-ABD2-C4C1F235AA1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6F477755-2856-41E3-AE61-78B36D059657}"/>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167850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1E9-8ADC-4E7D-B66D-0941A4436388}"/>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E2055127-9E3D-4CA0-A62C-5D30523FC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76748CAB-F028-42BA-92FC-FB102597A28E}"/>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5" name="Footer Placeholder 4">
            <a:extLst>
              <a:ext uri="{FF2B5EF4-FFF2-40B4-BE49-F238E27FC236}">
                <a16:creationId xmlns:a16="http://schemas.microsoft.com/office/drawing/2014/main" id="{EC3A6C11-45B7-4F6F-AED0-A595568C1FF1}"/>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E6B07057-732D-4A6D-93FB-B02BF048CD5B}"/>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391971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7689B-F316-4DAE-8EEB-903FF1085D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A3F7DB8B-C53B-440F-BFEC-41F620C6D6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D9344AD5-E4AA-4B7D-B0D5-CD9330234A43}"/>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5" name="Footer Placeholder 4">
            <a:extLst>
              <a:ext uri="{FF2B5EF4-FFF2-40B4-BE49-F238E27FC236}">
                <a16:creationId xmlns:a16="http://schemas.microsoft.com/office/drawing/2014/main" id="{3D3772C3-2C9C-4465-9B03-40E28E10F4EC}"/>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DDE764F0-0FC3-4F7A-AAE0-42B0911A1CDC}"/>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786701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t-E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t-EE"/>
          </a:p>
        </p:txBody>
      </p:sp>
      <p:sp>
        <p:nvSpPr>
          <p:cNvPr id="4" name="Date Placeholder 3"/>
          <p:cNvSpPr>
            <a:spLocks noGrp="1"/>
          </p:cNvSpPr>
          <p:nvPr>
            <p:ph type="dt" sz="half" idx="10"/>
          </p:nvPr>
        </p:nvSpPr>
        <p:spPr/>
        <p:txBody>
          <a:bodyPr/>
          <a:lstStyle/>
          <a:p>
            <a:fld id="{4FBF30FB-1C71-417F-A1DE-DA4C8255E067}" type="datetimeFigureOut">
              <a:rPr lang="et-EE" smtClean="0"/>
              <a:t>28.09.2021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4283973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4FBF30FB-1C71-417F-A1DE-DA4C8255E067}" type="datetimeFigureOut">
              <a:rPr lang="et-EE" smtClean="0"/>
              <a:t>28.09.2021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3151267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BF30FB-1C71-417F-A1DE-DA4C8255E067}" type="datetimeFigureOut">
              <a:rPr lang="et-EE" smtClean="0"/>
              <a:t>28.09.2021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1453476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p:cNvSpPr>
            <a:spLocks noGrp="1"/>
          </p:cNvSpPr>
          <p:nvPr>
            <p:ph type="dt" sz="half" idx="10"/>
          </p:nvPr>
        </p:nvSpPr>
        <p:spPr/>
        <p:txBody>
          <a:bodyPr/>
          <a:lstStyle/>
          <a:p>
            <a:fld id="{4FBF30FB-1C71-417F-A1DE-DA4C8255E067}" type="datetimeFigureOut">
              <a:rPr lang="et-EE" smtClean="0"/>
              <a:t>28.09.2021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1757090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p:cNvSpPr>
            <a:spLocks noGrp="1"/>
          </p:cNvSpPr>
          <p:nvPr>
            <p:ph type="dt" sz="half" idx="10"/>
          </p:nvPr>
        </p:nvSpPr>
        <p:spPr/>
        <p:txBody>
          <a:bodyPr/>
          <a:lstStyle/>
          <a:p>
            <a:fld id="{4FBF30FB-1C71-417F-A1DE-DA4C8255E067}" type="datetimeFigureOut">
              <a:rPr lang="et-EE" smtClean="0"/>
              <a:t>28.09.2021</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2097437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2"/>
          <p:cNvSpPr>
            <a:spLocks noGrp="1"/>
          </p:cNvSpPr>
          <p:nvPr>
            <p:ph type="dt" sz="half" idx="10"/>
          </p:nvPr>
        </p:nvSpPr>
        <p:spPr/>
        <p:txBody>
          <a:bodyPr/>
          <a:lstStyle/>
          <a:p>
            <a:fld id="{4FBF30FB-1C71-417F-A1DE-DA4C8255E067}" type="datetimeFigureOut">
              <a:rPr lang="et-EE" smtClean="0"/>
              <a:t>28.09.2021</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3158714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F30FB-1C71-417F-A1DE-DA4C8255E067}" type="datetimeFigureOut">
              <a:rPr lang="et-EE" smtClean="0"/>
              <a:t>28.09.2021</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2038751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BF30FB-1C71-417F-A1DE-DA4C8255E067}" type="datetimeFigureOut">
              <a:rPr lang="et-EE" smtClean="0"/>
              <a:t>28.09.2021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1678761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A7E8-A973-451D-9629-3C1C8D3FC3A3}"/>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9F747DE3-0397-421E-8A1F-2B8D80855F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3E786934-C36A-4D99-9123-ABD3F63401F0}"/>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5" name="Footer Placeholder 4">
            <a:extLst>
              <a:ext uri="{FF2B5EF4-FFF2-40B4-BE49-F238E27FC236}">
                <a16:creationId xmlns:a16="http://schemas.microsoft.com/office/drawing/2014/main" id="{188EEC38-848E-47B8-AB4F-47C4FC1C620F}"/>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F7E74AF6-731C-4D63-8EFD-91F3B3F1DD4E}"/>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1089004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BF30FB-1C71-417F-A1DE-DA4C8255E067}" type="datetimeFigureOut">
              <a:rPr lang="et-EE" smtClean="0"/>
              <a:t>28.09.2021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2149208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4FBF30FB-1C71-417F-A1DE-DA4C8255E067}" type="datetimeFigureOut">
              <a:rPr lang="et-EE" smtClean="0"/>
              <a:t>28.09.2021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60364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4FBF30FB-1C71-417F-A1DE-DA4C8255E067}" type="datetimeFigureOut">
              <a:rPr lang="et-EE" smtClean="0"/>
              <a:t>28.09.2021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F3EF762-2E59-4659-B3D1-A6C2E4291BBC}" type="slidenum">
              <a:rPr lang="et-EE" smtClean="0"/>
              <a:t>‹#›</a:t>
            </a:fld>
            <a:endParaRPr lang="et-EE"/>
          </a:p>
        </p:txBody>
      </p:sp>
    </p:spTree>
    <p:extLst>
      <p:ext uri="{BB962C8B-B14F-4D97-AF65-F5344CB8AC3E}">
        <p14:creationId xmlns:p14="http://schemas.microsoft.com/office/powerpoint/2010/main" val="332423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B664-56FE-446B-A44A-17A7D1FEE4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17622063-1AA3-49CC-BDE0-7D5D0C127D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09801-535D-4EB9-BC25-61945AA22A21}"/>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5" name="Footer Placeholder 4">
            <a:extLst>
              <a:ext uri="{FF2B5EF4-FFF2-40B4-BE49-F238E27FC236}">
                <a16:creationId xmlns:a16="http://schemas.microsoft.com/office/drawing/2014/main" id="{3E22095E-1FCC-4C05-9D30-C35A7115752F}"/>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25ED550C-E5A9-4EB5-A200-B117419CFAFF}"/>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300612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969E-E9F4-4E71-909B-CBF496DC7A33}"/>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531EB465-E405-47F4-95C9-96BDEF18E2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a16="http://schemas.microsoft.com/office/drawing/2014/main" id="{7A1680E0-A92C-49FE-8FE5-964BA6C944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a16="http://schemas.microsoft.com/office/drawing/2014/main" id="{7CDFC328-A984-47C3-8497-B7E21C2AF614}"/>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6" name="Footer Placeholder 5">
            <a:extLst>
              <a:ext uri="{FF2B5EF4-FFF2-40B4-BE49-F238E27FC236}">
                <a16:creationId xmlns:a16="http://schemas.microsoft.com/office/drawing/2014/main" id="{8ABD9282-1E3E-4914-ACE2-0A73D78C2CC2}"/>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FC53E933-F150-45E8-AE0F-9943D25B0840}"/>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364169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9518-E69C-4C3D-A197-905ECE881882}"/>
              </a:ext>
            </a:extLst>
          </p:cNvPr>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C8B8C2C-B818-4327-932C-6791E2D36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A259D0-FC18-4E5D-9BE1-4AA77A6B9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a16="http://schemas.microsoft.com/office/drawing/2014/main" id="{364610B3-60E8-4914-9D52-E4FBC0BB2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D8BD4B-1357-4327-9564-278E7597C7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a16="http://schemas.microsoft.com/office/drawing/2014/main" id="{1C90473B-5611-41EF-8821-3EDA75846B31}"/>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8" name="Footer Placeholder 7">
            <a:extLst>
              <a:ext uri="{FF2B5EF4-FFF2-40B4-BE49-F238E27FC236}">
                <a16:creationId xmlns:a16="http://schemas.microsoft.com/office/drawing/2014/main" id="{5ACA121B-DE4C-4E1E-A245-35FDFA0BFD21}"/>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82F89AB5-F139-4407-B273-7208D210815B}"/>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17778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989D-F76C-47E2-930A-0304CD6E2111}"/>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a16="http://schemas.microsoft.com/office/drawing/2014/main" id="{934BB0FF-D1D2-4E78-8F58-76A708B4D37D}"/>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4" name="Footer Placeholder 3">
            <a:extLst>
              <a:ext uri="{FF2B5EF4-FFF2-40B4-BE49-F238E27FC236}">
                <a16:creationId xmlns:a16="http://schemas.microsoft.com/office/drawing/2014/main" id="{1791E4DF-6434-407C-8210-803057CB0680}"/>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C4879410-2B01-4D05-B893-6EC79DC6C425}"/>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285904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0382C5-7147-4BFC-946B-8454FC663A1D}"/>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3" name="Footer Placeholder 2">
            <a:extLst>
              <a:ext uri="{FF2B5EF4-FFF2-40B4-BE49-F238E27FC236}">
                <a16:creationId xmlns:a16="http://schemas.microsoft.com/office/drawing/2014/main" id="{0EB9A3D2-09D4-4799-AE44-BBFB746DB240}"/>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CFE62555-AC84-4B98-AB1C-3FC196A39041}"/>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906734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4178-9DD5-4A4C-8CD4-43A36BE04D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66A4447D-32F2-4820-9EC5-B6668C3FD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C06C207F-1B2B-4AD2-9A16-3B2B26F26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0CB951-ECE7-4FA0-86D1-098ECA5BABCF}"/>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6" name="Footer Placeholder 5">
            <a:extLst>
              <a:ext uri="{FF2B5EF4-FFF2-40B4-BE49-F238E27FC236}">
                <a16:creationId xmlns:a16="http://schemas.microsoft.com/office/drawing/2014/main" id="{9E94630C-EE61-4673-A1E4-2A47CB0B3EDB}"/>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B479A0B6-1F4D-496E-B392-51463BCA79C5}"/>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271154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3206-7C38-47CA-AF76-5AF1B5E78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382B7E84-1B6A-43E5-951F-F05A341891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1F5C8B7-5EE5-43C9-BB6D-42B55BF60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BD0D5-3114-45F0-A522-B47CE9337514}"/>
              </a:ext>
            </a:extLst>
          </p:cNvPr>
          <p:cNvSpPr>
            <a:spLocks noGrp="1"/>
          </p:cNvSpPr>
          <p:nvPr>
            <p:ph type="dt" sz="half" idx="10"/>
          </p:nvPr>
        </p:nvSpPr>
        <p:spPr/>
        <p:txBody>
          <a:bodyPr/>
          <a:lstStyle/>
          <a:p>
            <a:fld id="{6594C9FB-7635-481A-8172-D652807D514F}" type="datetimeFigureOut">
              <a:rPr lang="et-EE" smtClean="0"/>
              <a:t>28.09.2021</a:t>
            </a:fld>
            <a:endParaRPr lang="et-EE"/>
          </a:p>
        </p:txBody>
      </p:sp>
      <p:sp>
        <p:nvSpPr>
          <p:cNvPr id="6" name="Footer Placeholder 5">
            <a:extLst>
              <a:ext uri="{FF2B5EF4-FFF2-40B4-BE49-F238E27FC236}">
                <a16:creationId xmlns:a16="http://schemas.microsoft.com/office/drawing/2014/main" id="{ABE6E1BD-B3AA-4149-B223-1ECEAC21BEB8}"/>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F254FEAE-EECF-446E-8B09-28AE12EB6B96}"/>
              </a:ext>
            </a:extLst>
          </p:cNvPr>
          <p:cNvSpPr>
            <a:spLocks noGrp="1"/>
          </p:cNvSpPr>
          <p:nvPr>
            <p:ph type="sldNum" sz="quarter" idx="12"/>
          </p:nvPr>
        </p:nvSpPr>
        <p:spPr/>
        <p:txBody>
          <a:bodyPr/>
          <a:lstStyle/>
          <a:p>
            <a:fld id="{8FA63E43-533D-49E4-AB5C-53325AAE3409}" type="slidenum">
              <a:rPr lang="et-EE" smtClean="0"/>
              <a:t>‹#›</a:t>
            </a:fld>
            <a:endParaRPr lang="et-EE"/>
          </a:p>
        </p:txBody>
      </p:sp>
    </p:spTree>
    <p:extLst>
      <p:ext uri="{BB962C8B-B14F-4D97-AF65-F5344CB8AC3E}">
        <p14:creationId xmlns:p14="http://schemas.microsoft.com/office/powerpoint/2010/main" val="397423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8DB838-1AA5-4059-9C4A-882325ED3F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BA92BD43-984E-4F04-A3CB-2E3C116BA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2DFB29D6-8AB6-46F6-9CB2-EDBC422E5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4C9FB-7635-481A-8172-D652807D514F}" type="datetimeFigureOut">
              <a:rPr lang="et-EE" smtClean="0"/>
              <a:t>28.09.2021</a:t>
            </a:fld>
            <a:endParaRPr lang="et-EE"/>
          </a:p>
        </p:txBody>
      </p:sp>
      <p:sp>
        <p:nvSpPr>
          <p:cNvPr id="5" name="Footer Placeholder 4">
            <a:extLst>
              <a:ext uri="{FF2B5EF4-FFF2-40B4-BE49-F238E27FC236}">
                <a16:creationId xmlns:a16="http://schemas.microsoft.com/office/drawing/2014/main" id="{84498957-AFF4-4BE7-B8B7-1523EE71A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D066F872-A14D-4B4D-A1EA-E47A013A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63E43-533D-49E4-AB5C-53325AAE3409}" type="slidenum">
              <a:rPr lang="et-EE" smtClean="0"/>
              <a:t>‹#›</a:t>
            </a:fld>
            <a:endParaRPr lang="et-EE"/>
          </a:p>
        </p:txBody>
      </p:sp>
    </p:spTree>
    <p:extLst>
      <p:ext uri="{BB962C8B-B14F-4D97-AF65-F5344CB8AC3E}">
        <p14:creationId xmlns:p14="http://schemas.microsoft.com/office/powerpoint/2010/main" val="2499658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F30FB-1C71-417F-A1DE-DA4C8255E067}" type="datetimeFigureOut">
              <a:rPr lang="et-EE" smtClean="0"/>
              <a:t>28.09.2021</a:t>
            </a:fld>
            <a:endParaRPr lang="et-EE"/>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EF762-2E59-4659-B3D1-A6C2E4291BBC}" type="slidenum">
              <a:rPr lang="et-EE" smtClean="0"/>
              <a:t>‹#›</a:t>
            </a:fld>
            <a:endParaRPr lang="et-EE"/>
          </a:p>
        </p:txBody>
      </p:sp>
    </p:spTree>
    <p:extLst>
      <p:ext uri="{BB962C8B-B14F-4D97-AF65-F5344CB8AC3E}">
        <p14:creationId xmlns:p14="http://schemas.microsoft.com/office/powerpoint/2010/main" val="3899712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korpused.keeleressursid.ee/syntaks/index.php" TargetMode="External"/><Relationship Id="rId7" Type="http://schemas.openxmlformats.org/officeDocument/2006/relationships/hyperlink" Target="https://courses.cs.ut.ee/MTAT.03.277/2015_fall/uploads/Main/deeplearning.pdf"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eki.ee/heli/" TargetMode="External"/><Relationship Id="rId5" Type="http://schemas.openxmlformats.org/officeDocument/2006/relationships/hyperlink" Target="http://www.filosoft.ee/gene_et/" TargetMode="External"/><Relationship Id="rId4" Type="http://schemas.openxmlformats.org/officeDocument/2006/relationships/hyperlink" Target="https://github.com/centre-for-educational-technology/evkk/wiki/Demo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peeter.eki.ee:5000/valence"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courses.cs.ut.ee/2020/Tehisintellekti_algkursus/spring/Main/PARTITehisi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niversaldependencies.org/"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hyperlink" Target="https://universaldependencies.org/format.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datasci.ee/masinoppe-sonastik/"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hyperlink" Target="http://www.aclweb.org/anthology/W15-1807" TargetMode="External"/><Relationship Id="rId7" Type="http://schemas.openxmlformats.org/officeDocument/2006/relationships/hyperlink" Target="https://www.cl.ut.ee/yllitised/hkaalep_dr.ps"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s://github.com/rain1024/slp2-pdf/blob/master/complete-book-pdf/slp2.pdf" TargetMode="External"/><Relationship Id="rId5" Type="http://schemas.openxmlformats.org/officeDocument/2006/relationships/hyperlink" Target="https://dochub.com/p2ikeselaps/q4joqvl/mark-fishel-tasuta-lo-una-pdf?dt=H1CyHeSiAbokqmDTUQAx" TargetMode="External"/><Relationship Id="rId4" Type="http://schemas.openxmlformats.org/officeDocument/2006/relationships/hyperlink" Target="http://www.dfki.de/~hansu/HLT-Survey.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dspace.ut.ee/bitstream/handle/10062/33926/teoreetiline_keeleteadus_2_ocr.pdf" TargetMode="External"/><Relationship Id="rId7" Type="http://schemas.openxmlformats.org/officeDocument/2006/relationships/hyperlink" Target="http://www.coli.uni-saarland.de/~hansu/what_is_cl.html" TargetMode="External"/><Relationship Id="rId2" Type="http://schemas.openxmlformats.org/officeDocument/2006/relationships/hyperlink" Target="http://www.sirp.ee/s1-artiklid/varamu/tehisintellektitehnoloogia-eesti-keele-rakkes" TargetMode="External"/><Relationship Id="rId1" Type="http://schemas.openxmlformats.org/officeDocument/2006/relationships/slideLayout" Target="../slideLayouts/slideLayout13.xml"/><Relationship Id="rId6" Type="http://schemas.openxmlformats.org/officeDocument/2006/relationships/hyperlink" Target="http://hans.uszkoreit.net/What_is_LT.html" TargetMode="External"/><Relationship Id="rId5" Type="http://schemas.openxmlformats.org/officeDocument/2006/relationships/hyperlink" Target="http://kodu.ut.ee/~sirts/data/ettekanne_Kairit_Sirts_v2.pdf" TargetMode="External"/><Relationship Id="rId4" Type="http://schemas.openxmlformats.org/officeDocument/2006/relationships/hyperlink" Target="https://www.digar.ee/arhiiv/et/raamatud/1625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C0AC1-E37D-4168-9342-6932AE93C7A8}"/>
              </a:ext>
            </a:extLst>
          </p:cNvPr>
          <p:cNvSpPr>
            <a:spLocks noGrp="1"/>
          </p:cNvSpPr>
          <p:nvPr>
            <p:ph type="ctrTitle"/>
          </p:nvPr>
        </p:nvSpPr>
        <p:spPr>
          <a:xfrm>
            <a:off x="1524000" y="1122363"/>
            <a:ext cx="9144000" cy="1107031"/>
          </a:xfrm>
        </p:spPr>
        <p:txBody>
          <a:bodyPr>
            <a:normAutofit fontScale="90000"/>
          </a:bodyPr>
          <a:lstStyle/>
          <a:p>
            <a:pPr algn="l"/>
            <a:r>
              <a:rPr lang="et-EE" dirty="0"/>
              <a:t>Keeletehnoloogia ja masinõpe</a:t>
            </a:r>
          </a:p>
        </p:txBody>
      </p:sp>
      <p:sp>
        <p:nvSpPr>
          <p:cNvPr id="3" name="Subtitle 2">
            <a:extLst>
              <a:ext uri="{FF2B5EF4-FFF2-40B4-BE49-F238E27FC236}">
                <a16:creationId xmlns:a16="http://schemas.microsoft.com/office/drawing/2014/main" id="{9BD16F71-1672-46FF-8CD2-53CF883FED02}"/>
              </a:ext>
            </a:extLst>
          </p:cNvPr>
          <p:cNvSpPr>
            <a:spLocks noGrp="1"/>
          </p:cNvSpPr>
          <p:nvPr>
            <p:ph type="subTitle" idx="1"/>
          </p:nvPr>
        </p:nvSpPr>
        <p:spPr>
          <a:xfrm>
            <a:off x="1524000" y="3602037"/>
            <a:ext cx="9144000" cy="2857495"/>
          </a:xfrm>
        </p:spPr>
        <p:txBody>
          <a:bodyPr>
            <a:normAutofit/>
          </a:bodyPr>
          <a:lstStyle/>
          <a:p>
            <a:pPr algn="l"/>
            <a:endParaRPr lang="et-EE" dirty="0"/>
          </a:p>
          <a:p>
            <a:pPr algn="l"/>
            <a:endParaRPr lang="et-EE" dirty="0"/>
          </a:p>
          <a:p>
            <a:pPr algn="l"/>
            <a:endParaRPr lang="et-EE" dirty="0"/>
          </a:p>
          <a:p>
            <a:pPr algn="l"/>
            <a:r>
              <a:rPr lang="et-EE" dirty="0"/>
              <a:t>Kais Allkivi-Metsoja</a:t>
            </a:r>
          </a:p>
          <a:p>
            <a:pPr algn="l"/>
            <a:r>
              <a:rPr lang="en-US" dirty="0"/>
              <a:t>29.09./01.10.2021</a:t>
            </a:r>
          </a:p>
          <a:p>
            <a:pPr algn="l"/>
            <a:r>
              <a:rPr lang="et-EE" dirty="0"/>
              <a:t>www.tlu.ee/~kais</a:t>
            </a:r>
          </a:p>
        </p:txBody>
      </p:sp>
      <p:pic>
        <p:nvPicPr>
          <p:cNvPr id="6" name="Picture 5" descr="A picture containing qr code&#10;&#10;Description automatically generated">
            <a:extLst>
              <a:ext uri="{FF2B5EF4-FFF2-40B4-BE49-F238E27FC236}">
                <a16:creationId xmlns:a16="http://schemas.microsoft.com/office/drawing/2014/main" id="{0978625E-CC3D-49C0-A165-EDDC6B094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406" y="2440626"/>
            <a:ext cx="6036498" cy="3759876"/>
          </a:xfrm>
          <a:prstGeom prst="rect">
            <a:avLst/>
          </a:prstGeom>
        </p:spPr>
      </p:pic>
    </p:spTree>
    <p:extLst>
      <p:ext uri="{BB962C8B-B14F-4D97-AF65-F5344CB8AC3E}">
        <p14:creationId xmlns:p14="http://schemas.microsoft.com/office/powerpoint/2010/main" val="38315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3111-F58E-9649-B379-65C3CF99F6BA}"/>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Keele automaattöötluse etapid</a:t>
            </a:r>
            <a:endParaRPr lang="en-US" dirty="0">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DB6EA6C7-9E27-B345-BA74-81987620E121}"/>
              </a:ext>
            </a:extLst>
          </p:cNvPr>
          <p:cNvPicPr>
            <a:picLocks noGrp="1" noChangeAspect="1"/>
          </p:cNvPicPr>
          <p:nvPr>
            <p:ph idx="1"/>
          </p:nvPr>
        </p:nvPicPr>
        <p:blipFill>
          <a:blip r:embed="rId3"/>
          <a:stretch>
            <a:fillRect/>
          </a:stretch>
        </p:blipFill>
        <p:spPr>
          <a:xfrm>
            <a:off x="609600" y="1819469"/>
            <a:ext cx="10972800" cy="3219061"/>
          </a:xfrm>
        </p:spPr>
      </p:pic>
      <p:sp>
        <p:nvSpPr>
          <p:cNvPr id="6" name="TextBox 5">
            <a:extLst>
              <a:ext uri="{FF2B5EF4-FFF2-40B4-BE49-F238E27FC236}">
                <a16:creationId xmlns:a16="http://schemas.microsoft.com/office/drawing/2014/main" id="{F7153E37-4884-9D42-9190-195E0C5C6EB8}"/>
              </a:ext>
            </a:extLst>
          </p:cNvPr>
          <p:cNvSpPr txBox="1"/>
          <p:nvPr/>
        </p:nvSpPr>
        <p:spPr>
          <a:xfrm>
            <a:off x="971550" y="5779699"/>
            <a:ext cx="2757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Liin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jt</a:t>
            </a:r>
            <a:r>
              <a:rPr kumimoji="0" lang="et-EE"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a:ln>
                  <a:noFill/>
                </a:ln>
                <a:solidFill>
                  <a:prstClr val="black"/>
                </a:solidFill>
                <a:effectLst/>
                <a:uLnTx/>
                <a:uFillTx/>
                <a:latin typeface="Calibri"/>
                <a:ea typeface="+mn-ea"/>
                <a:cs typeface="+mn-cs"/>
              </a:rPr>
              <a:t> 2012)</a:t>
            </a:r>
          </a:p>
        </p:txBody>
      </p:sp>
    </p:spTree>
    <p:extLst>
      <p:ext uri="{BB962C8B-B14F-4D97-AF65-F5344CB8AC3E}">
        <p14:creationId xmlns:p14="http://schemas.microsoft.com/office/powerpoint/2010/main" val="985965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C722-B7DA-2542-8C20-D3A6C814AE98}"/>
              </a:ext>
            </a:extLst>
          </p:cNvPr>
          <p:cNvSpPr>
            <a:spLocks noGrp="1"/>
          </p:cNvSpPr>
          <p:nvPr>
            <p:ph type="title"/>
          </p:nvPr>
        </p:nvSpPr>
        <p:spPr/>
        <p:txBody>
          <a:bodyPr/>
          <a:lstStyle/>
          <a:p>
            <a:r>
              <a:rPr lang="en-US" dirty="0" err="1">
                <a:latin typeface="Calibri Light" panose="020F0302020204030204" pitchFamily="34" charset="0"/>
                <a:cs typeface="Calibri Light" panose="020F0302020204030204" pitchFamily="34" charset="0"/>
              </a:rPr>
              <a:t>Keeletehnoloogia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harud</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F658544-34B6-934E-AF95-BFB51673D52E}"/>
              </a:ext>
            </a:extLst>
          </p:cNvPr>
          <p:cNvSpPr>
            <a:spLocks noGrp="1"/>
          </p:cNvSpPr>
          <p:nvPr>
            <p:ph idx="1"/>
          </p:nvPr>
        </p:nvSpPr>
        <p:spPr>
          <a:xfrm>
            <a:off x="609600" y="1600201"/>
            <a:ext cx="10897274" cy="4525963"/>
          </a:xfrm>
        </p:spPr>
        <p:txBody>
          <a:bodyPr>
            <a:normAutofit/>
          </a:bodyPr>
          <a:lstStyle/>
          <a:p>
            <a:r>
              <a:rPr lang="en-US" b="1" dirty="0" err="1"/>
              <a:t>Keele</a:t>
            </a:r>
            <a:r>
              <a:rPr lang="en-US" b="1" dirty="0"/>
              <a:t> </a:t>
            </a:r>
            <a:r>
              <a:rPr lang="en-US" b="1" dirty="0" err="1"/>
              <a:t>vormi</a:t>
            </a:r>
            <a:r>
              <a:rPr lang="en-US" b="1" dirty="0"/>
              <a:t> </a:t>
            </a:r>
            <a:r>
              <a:rPr lang="en-US" b="1" dirty="0" err="1"/>
              <a:t>järgi</a:t>
            </a:r>
            <a:endParaRPr lang="en-US" b="1" dirty="0"/>
          </a:p>
          <a:p>
            <a:pPr lvl="1">
              <a:buFont typeface="Wingdings" panose="05000000000000000000" pitchFamily="2" charset="2"/>
              <a:buChar char="§"/>
            </a:pPr>
            <a:r>
              <a:rPr lang="en-US" sz="3000" b="1" dirty="0" err="1"/>
              <a:t>Kõne</a:t>
            </a:r>
            <a:r>
              <a:rPr lang="en-US" sz="3000" dirty="0" err="1"/>
              <a:t>tehnoloogiad</a:t>
            </a:r>
            <a:endParaRPr lang="en-US" sz="3000" dirty="0"/>
          </a:p>
          <a:p>
            <a:pPr lvl="2"/>
            <a:r>
              <a:rPr lang="en-US" sz="2600" dirty="0" err="1"/>
              <a:t>Nt</a:t>
            </a:r>
            <a:r>
              <a:rPr lang="en-US" sz="2600" dirty="0"/>
              <a:t> </a:t>
            </a:r>
            <a:r>
              <a:rPr lang="en-US" sz="2600" dirty="0" err="1"/>
              <a:t>kõnetuvastus</a:t>
            </a:r>
            <a:r>
              <a:rPr lang="en-US" sz="2600" dirty="0"/>
              <a:t>, </a:t>
            </a:r>
            <a:r>
              <a:rPr lang="en-US" sz="2600" dirty="0" err="1"/>
              <a:t>kõnesüntees</a:t>
            </a:r>
            <a:r>
              <a:rPr lang="en-US" sz="2600" dirty="0"/>
              <a:t>, </a:t>
            </a:r>
            <a:r>
              <a:rPr lang="en-US" sz="2600" dirty="0" err="1"/>
              <a:t>kõnelejatuvastus</a:t>
            </a:r>
            <a:endParaRPr lang="en-US" sz="2600" dirty="0"/>
          </a:p>
          <a:p>
            <a:pPr lvl="1">
              <a:buFont typeface="Wingdings" panose="05000000000000000000" pitchFamily="2" charset="2"/>
              <a:buChar char="§"/>
            </a:pPr>
            <a:r>
              <a:rPr lang="en-US" sz="3000" b="1" dirty="0" err="1"/>
              <a:t>Teksti</a:t>
            </a:r>
            <a:r>
              <a:rPr lang="en-US" sz="3000" dirty="0" err="1"/>
              <a:t>tehnoloogiad</a:t>
            </a:r>
            <a:endParaRPr lang="en-US" sz="3000" dirty="0"/>
          </a:p>
          <a:p>
            <a:pPr lvl="2"/>
            <a:r>
              <a:rPr lang="en-US" sz="2600" dirty="0" err="1"/>
              <a:t>Nt</a:t>
            </a:r>
            <a:r>
              <a:rPr lang="en-US" sz="2600" dirty="0"/>
              <a:t> </a:t>
            </a:r>
            <a:r>
              <a:rPr lang="en-US" sz="2600" dirty="0" err="1"/>
              <a:t>veebiotsing</a:t>
            </a:r>
            <a:r>
              <a:rPr lang="en-US" sz="2600" dirty="0"/>
              <a:t>, </a:t>
            </a:r>
            <a:r>
              <a:rPr lang="en-US" sz="2600" dirty="0" err="1"/>
              <a:t>õigekirja</a:t>
            </a:r>
            <a:r>
              <a:rPr lang="et-EE" sz="2600" dirty="0"/>
              <a:t>- ja grammatika</a:t>
            </a:r>
            <a:r>
              <a:rPr lang="en-US" sz="2600" dirty="0" err="1"/>
              <a:t>kontroll</a:t>
            </a:r>
            <a:r>
              <a:rPr lang="en-US" sz="2600" dirty="0"/>
              <a:t>,</a:t>
            </a:r>
            <a:r>
              <a:rPr lang="et-EE" sz="2600" dirty="0"/>
              <a:t> </a:t>
            </a:r>
            <a:r>
              <a:rPr lang="en-US" sz="2600" dirty="0" err="1"/>
              <a:t>lemmatiseerimine</a:t>
            </a:r>
            <a:r>
              <a:rPr lang="et-EE" sz="2600" dirty="0"/>
              <a:t> e sõnade </a:t>
            </a:r>
            <a:r>
              <a:rPr lang="en-US" sz="2600" dirty="0" err="1"/>
              <a:t>algvormistamine</a:t>
            </a:r>
            <a:r>
              <a:rPr lang="et-EE" sz="2600" dirty="0"/>
              <a:t>, lingvistiline</a:t>
            </a:r>
            <a:r>
              <a:rPr lang="en-US" sz="2600" dirty="0"/>
              <a:t> </a:t>
            </a:r>
            <a:r>
              <a:rPr lang="et-EE" sz="2600" dirty="0"/>
              <a:t>analüüs</a:t>
            </a:r>
            <a:r>
              <a:rPr lang="en-US" sz="2600" dirty="0"/>
              <a:t> (</a:t>
            </a:r>
            <a:r>
              <a:rPr lang="en-US" sz="2600" dirty="0" err="1"/>
              <a:t>sõnaliigid</a:t>
            </a:r>
            <a:r>
              <a:rPr lang="en-US" sz="2600" dirty="0"/>
              <a:t> ja -</a:t>
            </a:r>
            <a:r>
              <a:rPr lang="en-US" sz="2600" dirty="0" err="1"/>
              <a:t>vormid</a:t>
            </a:r>
            <a:r>
              <a:rPr lang="en-US" sz="2600" dirty="0"/>
              <a:t>, </a:t>
            </a:r>
            <a:r>
              <a:rPr lang="en-US" sz="2600" dirty="0" err="1"/>
              <a:t>lauseliikmed</a:t>
            </a:r>
            <a:r>
              <a:rPr lang="en-US" sz="2600" dirty="0"/>
              <a:t>, </a:t>
            </a:r>
            <a:r>
              <a:rPr lang="en-US" sz="2600" dirty="0" err="1"/>
              <a:t>tähendused</a:t>
            </a:r>
            <a:r>
              <a:rPr lang="en-US" sz="2600" dirty="0"/>
              <a:t> </a:t>
            </a:r>
            <a:r>
              <a:rPr lang="en-US" sz="2600" dirty="0" err="1"/>
              <a:t>jm</a:t>
            </a:r>
            <a:r>
              <a:rPr lang="en-US" sz="2600" dirty="0"/>
              <a:t>), </a:t>
            </a:r>
            <a:r>
              <a:rPr lang="et-EE" sz="2600" dirty="0"/>
              <a:t>keelemustrite tuvastamine (sõnade ja tähtede kooskasutus)</a:t>
            </a:r>
            <a:endParaRPr lang="en-US" sz="2600" dirty="0"/>
          </a:p>
          <a:p>
            <a:pPr lvl="1">
              <a:buFont typeface="Wingdings" panose="05000000000000000000" pitchFamily="2" charset="2"/>
              <a:buChar char="§"/>
            </a:pPr>
            <a:r>
              <a:rPr lang="en-US" sz="3000" dirty="0"/>
              <a:t>Aga </a:t>
            </a:r>
            <a:r>
              <a:rPr lang="en-US" sz="3000" dirty="0" err="1">
                <a:solidFill>
                  <a:srgbClr val="FF0000"/>
                </a:solidFill>
              </a:rPr>
              <a:t>dialoogsüsteemid</a:t>
            </a:r>
            <a:r>
              <a:rPr lang="en-US" sz="3000" dirty="0"/>
              <a:t> ja </a:t>
            </a:r>
            <a:r>
              <a:rPr lang="en-US" sz="3000" dirty="0" err="1">
                <a:solidFill>
                  <a:srgbClr val="FF0000"/>
                </a:solidFill>
              </a:rPr>
              <a:t>masintõlge</a:t>
            </a:r>
            <a:r>
              <a:rPr lang="en-US" sz="3000" dirty="0"/>
              <a:t>?</a:t>
            </a:r>
          </a:p>
        </p:txBody>
      </p:sp>
    </p:spTree>
    <p:extLst>
      <p:ext uri="{BB962C8B-B14F-4D97-AF65-F5344CB8AC3E}">
        <p14:creationId xmlns:p14="http://schemas.microsoft.com/office/powerpoint/2010/main" val="2462701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7469-EF8A-5E4D-AAF6-6E0D6B2F639A}"/>
              </a:ext>
            </a:extLst>
          </p:cNvPr>
          <p:cNvSpPr>
            <a:spLocks noGrp="1"/>
          </p:cNvSpPr>
          <p:nvPr>
            <p:ph type="title"/>
          </p:nvPr>
        </p:nvSpPr>
        <p:spPr/>
        <p:txBody>
          <a:bodyPr/>
          <a:lstStyle/>
          <a:p>
            <a:r>
              <a:rPr lang="en-US" dirty="0" err="1">
                <a:latin typeface="Calibri Light" panose="020F0302020204030204" pitchFamily="34" charset="0"/>
                <a:cs typeface="Calibri Light" panose="020F0302020204030204" pitchFamily="34" charset="0"/>
              </a:rPr>
              <a:t>Keeletehnoloogia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harud</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1996B3BD-1B68-074B-9311-6B4EF8E6A53E}"/>
              </a:ext>
            </a:extLst>
          </p:cNvPr>
          <p:cNvSpPr>
            <a:spLocks noGrp="1"/>
          </p:cNvSpPr>
          <p:nvPr>
            <p:ph idx="1"/>
          </p:nvPr>
        </p:nvSpPr>
        <p:spPr>
          <a:xfrm>
            <a:off x="609600" y="1600201"/>
            <a:ext cx="10906897" cy="4983161"/>
          </a:xfrm>
        </p:spPr>
        <p:txBody>
          <a:bodyPr>
            <a:normAutofit/>
          </a:bodyPr>
          <a:lstStyle/>
          <a:p>
            <a:r>
              <a:rPr lang="en-US" b="1" dirty="0" err="1"/>
              <a:t>Kasutuseesmärgi</a:t>
            </a:r>
            <a:r>
              <a:rPr lang="en-US" b="1" dirty="0"/>
              <a:t> </a:t>
            </a:r>
            <a:r>
              <a:rPr lang="en-US" b="1" dirty="0" err="1"/>
              <a:t>järgi</a:t>
            </a:r>
            <a:endParaRPr lang="en-US" b="1" dirty="0"/>
          </a:p>
          <a:p>
            <a:pPr lvl="1">
              <a:buFont typeface="Wingdings" panose="05000000000000000000" pitchFamily="2" charset="2"/>
              <a:buChar char="§"/>
            </a:pPr>
            <a:r>
              <a:rPr lang="en-US" sz="3000" dirty="0" err="1"/>
              <a:t>Keele</a:t>
            </a:r>
            <a:r>
              <a:rPr lang="en-US" sz="3000" b="1" dirty="0" err="1"/>
              <a:t>analüüs</a:t>
            </a:r>
            <a:endParaRPr lang="en-US" sz="3000" b="1" dirty="0"/>
          </a:p>
          <a:p>
            <a:pPr lvl="2"/>
            <a:r>
              <a:rPr lang="en-US" sz="2600" dirty="0" err="1"/>
              <a:t>Nt</a:t>
            </a:r>
            <a:r>
              <a:rPr lang="en-US" sz="2600" dirty="0"/>
              <a:t> </a:t>
            </a:r>
            <a:r>
              <a:rPr lang="en-US" sz="2600" dirty="0" err="1"/>
              <a:t>lemmatiseerimine</a:t>
            </a:r>
            <a:r>
              <a:rPr lang="en-US" sz="2600" dirty="0"/>
              <a:t>, </a:t>
            </a:r>
            <a:r>
              <a:rPr lang="en-US" sz="2600" dirty="0" err="1"/>
              <a:t>indekseerimine</a:t>
            </a:r>
            <a:r>
              <a:rPr lang="et-EE" sz="2600" dirty="0"/>
              <a:t> ja sõnasageduste leidmine</a:t>
            </a:r>
            <a:r>
              <a:rPr lang="en-US" sz="2600" dirty="0"/>
              <a:t>, </a:t>
            </a:r>
            <a:r>
              <a:rPr lang="en-US" sz="2600" dirty="0" err="1">
                <a:hlinkClick r:id="rId3"/>
              </a:rPr>
              <a:t>morfo</a:t>
            </a:r>
            <a:r>
              <a:rPr lang="en-US" sz="2600" dirty="0">
                <a:hlinkClick r:id="rId3"/>
              </a:rPr>
              <a:t>- ja </a:t>
            </a:r>
            <a:r>
              <a:rPr lang="en-US" sz="2600" dirty="0" err="1">
                <a:hlinkClick r:id="rId3"/>
              </a:rPr>
              <a:t>süntaksianalüüs</a:t>
            </a:r>
            <a:r>
              <a:rPr lang="en-US" sz="2600" dirty="0"/>
              <a:t>, </a:t>
            </a:r>
            <a:r>
              <a:rPr lang="en-US" sz="2600" dirty="0" err="1"/>
              <a:t>semantiline</a:t>
            </a:r>
            <a:r>
              <a:rPr lang="en-US" sz="2600" dirty="0"/>
              <a:t> </a:t>
            </a:r>
            <a:r>
              <a:rPr lang="en-US" sz="2600" dirty="0" err="1"/>
              <a:t>analüüs</a:t>
            </a:r>
            <a:r>
              <a:rPr lang="en-US" sz="2600" dirty="0"/>
              <a:t>, </a:t>
            </a:r>
            <a:r>
              <a:rPr lang="et-EE" sz="2600" dirty="0"/>
              <a:t>emotsioonituvastus, </a:t>
            </a:r>
            <a:r>
              <a:rPr lang="en-US" sz="2600" dirty="0" err="1"/>
              <a:t>õigekirja</a:t>
            </a:r>
            <a:r>
              <a:rPr lang="en-US" sz="2600" dirty="0"/>
              <a:t>- ja </a:t>
            </a:r>
            <a:r>
              <a:rPr lang="en-US" sz="2600" dirty="0" err="1"/>
              <a:t>grammatikavigade</a:t>
            </a:r>
            <a:r>
              <a:rPr lang="en-US" sz="2600" dirty="0"/>
              <a:t> </a:t>
            </a:r>
            <a:r>
              <a:rPr lang="en-US" sz="2600" dirty="0" err="1"/>
              <a:t>parandamine</a:t>
            </a:r>
            <a:r>
              <a:rPr lang="en-US" sz="2600" dirty="0"/>
              <a:t>, </a:t>
            </a:r>
            <a:r>
              <a:rPr lang="en-US" sz="2600" dirty="0" err="1">
                <a:hlinkClick r:id="rId4"/>
              </a:rPr>
              <a:t>keeleoskuse</a:t>
            </a:r>
            <a:r>
              <a:rPr lang="en-US" sz="2600" dirty="0">
                <a:hlinkClick r:id="rId4"/>
              </a:rPr>
              <a:t> </a:t>
            </a:r>
            <a:r>
              <a:rPr lang="en-US" sz="2600" dirty="0" err="1">
                <a:hlinkClick r:id="rId4"/>
              </a:rPr>
              <a:t>hindamine</a:t>
            </a:r>
            <a:endParaRPr lang="en-US" sz="2600" dirty="0"/>
          </a:p>
          <a:p>
            <a:pPr lvl="1">
              <a:buFont typeface="Wingdings" panose="05000000000000000000" pitchFamily="2" charset="2"/>
              <a:buChar char="§"/>
            </a:pPr>
            <a:r>
              <a:rPr lang="en-US" sz="3000" dirty="0" err="1"/>
              <a:t>Keele</a:t>
            </a:r>
            <a:r>
              <a:rPr lang="en-US" sz="3000" b="1" dirty="0" err="1"/>
              <a:t>loome</a:t>
            </a:r>
            <a:r>
              <a:rPr lang="en-US" sz="3000" dirty="0"/>
              <a:t> </a:t>
            </a:r>
            <a:r>
              <a:rPr lang="en-US" sz="3000" dirty="0" err="1"/>
              <a:t>ehk</a:t>
            </a:r>
            <a:r>
              <a:rPr lang="en-US" sz="3000" dirty="0"/>
              <a:t> </a:t>
            </a:r>
            <a:r>
              <a:rPr lang="en-US" sz="3000" b="1" dirty="0"/>
              <a:t>-</a:t>
            </a:r>
            <a:r>
              <a:rPr lang="en-US" sz="3000" b="1" dirty="0" err="1"/>
              <a:t>süntees</a:t>
            </a:r>
            <a:endParaRPr lang="en-US" sz="3000" b="1" dirty="0"/>
          </a:p>
          <a:p>
            <a:pPr lvl="2"/>
            <a:r>
              <a:rPr lang="en-US" sz="2600" dirty="0" err="1"/>
              <a:t>Nt</a:t>
            </a:r>
            <a:r>
              <a:rPr lang="en-US" sz="2600" dirty="0"/>
              <a:t> </a:t>
            </a:r>
            <a:r>
              <a:rPr lang="en-US" sz="2600" dirty="0" err="1"/>
              <a:t>sisukokkuvõtja</a:t>
            </a:r>
            <a:r>
              <a:rPr lang="en-US" sz="2600" dirty="0"/>
              <a:t>, </a:t>
            </a:r>
            <a:r>
              <a:rPr lang="en-US" sz="2600" dirty="0">
                <a:hlinkClick r:id="rId5"/>
              </a:rPr>
              <a:t>morfoloogiline süntesaator</a:t>
            </a:r>
            <a:r>
              <a:rPr lang="en-US" sz="2600" dirty="0"/>
              <a:t>, </a:t>
            </a:r>
            <a:r>
              <a:rPr lang="en-US" sz="2600" dirty="0" err="1">
                <a:hlinkClick r:id="rId6"/>
              </a:rPr>
              <a:t>kõnesüntesaator</a:t>
            </a:r>
            <a:r>
              <a:rPr lang="en-US" sz="2600" dirty="0"/>
              <a:t>, </a:t>
            </a:r>
            <a:r>
              <a:rPr lang="et-EE" sz="2600" dirty="0">
                <a:hlinkClick r:id="rId7"/>
              </a:rPr>
              <a:t>teksti genereerimine</a:t>
            </a:r>
            <a:endParaRPr lang="et-EE" sz="2600" dirty="0"/>
          </a:p>
          <a:p>
            <a:pPr lvl="1">
              <a:buFont typeface="Wingdings" panose="05000000000000000000" pitchFamily="2" charset="2"/>
              <a:buChar char="§"/>
            </a:pPr>
            <a:r>
              <a:rPr lang="en-US" sz="3000" dirty="0" err="1"/>
              <a:t>Dialoogsüsteemid</a:t>
            </a:r>
            <a:r>
              <a:rPr lang="en-US" sz="3000" dirty="0"/>
              <a:t> ja </a:t>
            </a:r>
            <a:r>
              <a:rPr lang="en-US" sz="3000" dirty="0" err="1"/>
              <a:t>masintõlge</a:t>
            </a:r>
            <a:r>
              <a:rPr lang="en-US" sz="3000" dirty="0"/>
              <a:t> </a:t>
            </a:r>
            <a:r>
              <a:rPr lang="en-US" sz="3000" dirty="0" err="1"/>
              <a:t>kasutavad</a:t>
            </a:r>
            <a:r>
              <a:rPr lang="en-US" sz="3000" dirty="0"/>
              <a:t> </a:t>
            </a:r>
            <a:r>
              <a:rPr lang="en-US" sz="3000" dirty="0" err="1"/>
              <a:t>nii</a:t>
            </a:r>
            <a:r>
              <a:rPr lang="en-US" sz="3000" dirty="0"/>
              <a:t> </a:t>
            </a:r>
            <a:r>
              <a:rPr lang="en-US" sz="3000" dirty="0" err="1"/>
              <a:t>keeleanalüüsi</a:t>
            </a:r>
            <a:r>
              <a:rPr lang="en-US" sz="3000" dirty="0"/>
              <a:t> </a:t>
            </a:r>
            <a:r>
              <a:rPr lang="en-US" sz="3000" dirty="0" err="1"/>
              <a:t>kui</a:t>
            </a:r>
            <a:r>
              <a:rPr lang="en-US" sz="3000" dirty="0"/>
              <a:t> ka </a:t>
            </a:r>
            <a:r>
              <a:rPr lang="et-EE" sz="3000" dirty="0"/>
              <a:t>-</a:t>
            </a:r>
            <a:r>
              <a:rPr lang="en-US" sz="3000" dirty="0" err="1"/>
              <a:t>sünteesi</a:t>
            </a:r>
            <a:r>
              <a:rPr lang="et-EE" sz="3000" dirty="0"/>
              <a:t>.</a:t>
            </a:r>
            <a:endParaRPr lang="en-US" sz="3000" dirty="0"/>
          </a:p>
        </p:txBody>
      </p:sp>
    </p:spTree>
    <p:extLst>
      <p:ext uri="{BB962C8B-B14F-4D97-AF65-F5344CB8AC3E}">
        <p14:creationId xmlns:p14="http://schemas.microsoft.com/office/powerpoint/2010/main" val="3812397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2BB5-12B9-45C6-8741-16C505F2EBAA}"/>
              </a:ext>
            </a:extLst>
          </p:cNvPr>
          <p:cNvSpPr>
            <a:spLocks noGrp="1"/>
          </p:cNvSpPr>
          <p:nvPr>
            <p:ph type="title"/>
          </p:nvPr>
        </p:nvSpPr>
        <p:spPr>
          <a:xfrm>
            <a:off x="1236617" y="274638"/>
            <a:ext cx="9631680" cy="778098"/>
          </a:xfrm>
        </p:spPr>
        <p:txBody>
          <a:bodyPr/>
          <a:lstStyle/>
          <a:p>
            <a:r>
              <a:rPr lang="et-EE" dirty="0">
                <a:latin typeface="Calibri Light" panose="020F0302020204030204" pitchFamily="34" charset="0"/>
                <a:cs typeface="Calibri Light" panose="020F0302020204030204" pitchFamily="34" charset="0"/>
              </a:rPr>
              <a:t>Tekstianalüüsi näide: </a:t>
            </a:r>
            <a:r>
              <a:rPr lang="et-EE" dirty="0">
                <a:latin typeface="Calibri Light" panose="020F0302020204030204" pitchFamily="34" charset="0"/>
                <a:cs typeface="Calibri Light" panose="020F0302020204030204" pitchFamily="34" charset="0"/>
                <a:hlinkClick r:id="rId3"/>
              </a:rPr>
              <a:t>emotsioonidetektor</a:t>
            </a:r>
            <a:endParaRPr lang="et-EE"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5BCB5F21-0FEB-491D-A623-8A31BDCC135A}"/>
              </a:ext>
            </a:extLst>
          </p:cNvPr>
          <p:cNvSpPr>
            <a:spLocks noGrp="1"/>
          </p:cNvSpPr>
          <p:nvPr>
            <p:ph idx="1"/>
          </p:nvPr>
        </p:nvSpPr>
        <p:spPr>
          <a:xfrm>
            <a:off x="1132114" y="1124745"/>
            <a:ext cx="10206446" cy="5001419"/>
          </a:xfrm>
        </p:spPr>
        <p:txBody>
          <a:bodyPr>
            <a:normAutofit/>
          </a:bodyPr>
          <a:lstStyle/>
          <a:p>
            <a:pPr marL="0" indent="0">
              <a:buNone/>
            </a:pPr>
            <a:r>
              <a:rPr lang="et-EE" sz="1600" dirty="0"/>
              <a:t>EKI projekti „Kõne ja teksti emotsionaalsuse statistilised mudelid“ (2011–2017) käigus loodud vahend kirjaliku teksti lõikude positiivsuse, negatiivsuse ja neutraalsuse tuvastamiseks.</a:t>
            </a:r>
          </a:p>
          <a:p>
            <a:pPr marL="0" indent="0">
              <a:buNone/>
            </a:pPr>
            <a:endParaRPr lang="et-EE" sz="2400" dirty="0"/>
          </a:p>
        </p:txBody>
      </p:sp>
      <p:pic>
        <p:nvPicPr>
          <p:cNvPr id="5" name="Picture 4" descr="A screenshot of a social media post&#10;&#10;Description automatically generated">
            <a:extLst>
              <a:ext uri="{FF2B5EF4-FFF2-40B4-BE49-F238E27FC236}">
                <a16:creationId xmlns:a16="http://schemas.microsoft.com/office/drawing/2014/main" id="{0949F93A-8CB0-4332-8788-3FBE950B9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617" y="1707044"/>
            <a:ext cx="9753600" cy="5001419"/>
          </a:xfrm>
          <a:prstGeom prst="rect">
            <a:avLst/>
          </a:prstGeom>
        </p:spPr>
      </p:pic>
    </p:spTree>
    <p:extLst>
      <p:ext uri="{BB962C8B-B14F-4D97-AF65-F5344CB8AC3E}">
        <p14:creationId xmlns:p14="http://schemas.microsoft.com/office/powerpoint/2010/main" val="3951844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931-E4F7-764A-94E4-228169C00C9E}"/>
              </a:ext>
            </a:extLst>
          </p:cNvPr>
          <p:cNvSpPr>
            <a:spLocks noGrp="1"/>
          </p:cNvSpPr>
          <p:nvPr>
            <p:ph type="title"/>
          </p:nvPr>
        </p:nvSpPr>
        <p:spPr/>
        <p:txBody>
          <a:bodyPr/>
          <a:lstStyle/>
          <a:p>
            <a:r>
              <a:rPr lang="en-US" dirty="0" err="1">
                <a:latin typeface="Calibri Light" panose="020F0302020204030204" pitchFamily="34" charset="0"/>
                <a:cs typeface="Calibri Light" panose="020F0302020204030204" pitchFamily="34" charset="0"/>
              </a:rPr>
              <a:t>Keeletehnoloogia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meetodid</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F51E2FD-F162-184D-BD03-7C45C7902B20}"/>
              </a:ext>
            </a:extLst>
          </p:cNvPr>
          <p:cNvSpPr>
            <a:spLocks noGrp="1"/>
          </p:cNvSpPr>
          <p:nvPr>
            <p:ph idx="1"/>
          </p:nvPr>
        </p:nvSpPr>
        <p:spPr>
          <a:xfrm>
            <a:off x="609600" y="1600201"/>
            <a:ext cx="10972800" cy="4786312"/>
          </a:xfrm>
        </p:spPr>
        <p:txBody>
          <a:bodyPr>
            <a:normAutofit/>
          </a:bodyPr>
          <a:lstStyle/>
          <a:p>
            <a:r>
              <a:rPr lang="en-US" b="1" dirty="0" err="1"/>
              <a:t>Statistilised</a:t>
            </a:r>
            <a:r>
              <a:rPr lang="en-US" dirty="0"/>
              <a:t> e </a:t>
            </a:r>
            <a:r>
              <a:rPr lang="en-US" b="1" dirty="0" err="1"/>
              <a:t>andmejuhitud</a:t>
            </a:r>
            <a:r>
              <a:rPr lang="en-US" dirty="0"/>
              <a:t> </a:t>
            </a:r>
            <a:r>
              <a:rPr lang="en-US" dirty="0" err="1"/>
              <a:t>süsteemid</a:t>
            </a:r>
            <a:endParaRPr lang="en-US" dirty="0"/>
          </a:p>
          <a:p>
            <a:pPr lvl="1">
              <a:buFont typeface="Wingdings" panose="05000000000000000000" pitchFamily="2" charset="2"/>
              <a:buChar char="§"/>
            </a:pPr>
            <a:r>
              <a:rPr lang="en-US" dirty="0" err="1"/>
              <a:t>aluseks</a:t>
            </a:r>
            <a:r>
              <a:rPr lang="en-US" dirty="0"/>
              <a:t> </a:t>
            </a:r>
            <a:r>
              <a:rPr lang="en-US" dirty="0" err="1"/>
              <a:t>suured</a:t>
            </a:r>
            <a:r>
              <a:rPr lang="en-US" dirty="0"/>
              <a:t> </a:t>
            </a:r>
            <a:r>
              <a:rPr lang="en-US" dirty="0" err="1"/>
              <a:t>näidistekstide</a:t>
            </a:r>
            <a:r>
              <a:rPr lang="en-US" dirty="0"/>
              <a:t> </a:t>
            </a:r>
            <a:r>
              <a:rPr lang="en-US" dirty="0" err="1"/>
              <a:t>kogud</a:t>
            </a:r>
            <a:r>
              <a:rPr lang="en-US" dirty="0"/>
              <a:t>, </a:t>
            </a:r>
            <a:r>
              <a:rPr lang="en-US" dirty="0" err="1"/>
              <a:t>millest</a:t>
            </a:r>
            <a:r>
              <a:rPr lang="en-US" dirty="0"/>
              <a:t> </a:t>
            </a:r>
            <a:r>
              <a:rPr lang="en-US" dirty="0" err="1"/>
              <a:t>algoritm</a:t>
            </a:r>
            <a:r>
              <a:rPr lang="en-US" dirty="0"/>
              <a:t> </a:t>
            </a:r>
            <a:r>
              <a:rPr lang="en-US" dirty="0" err="1"/>
              <a:t>õpib</a:t>
            </a:r>
            <a:r>
              <a:rPr lang="en-US" dirty="0"/>
              <a:t> </a:t>
            </a:r>
            <a:r>
              <a:rPr lang="en-US" dirty="0" err="1"/>
              <a:t>mustreid</a:t>
            </a:r>
            <a:endParaRPr lang="en-US" dirty="0"/>
          </a:p>
          <a:p>
            <a:pPr lvl="1">
              <a:buFont typeface="Wingdings" panose="05000000000000000000" pitchFamily="2" charset="2"/>
              <a:buChar char="§"/>
            </a:pPr>
            <a:r>
              <a:rPr lang="en-US" dirty="0"/>
              <a:t> </a:t>
            </a:r>
            <a:r>
              <a:rPr lang="en-US" dirty="0">
                <a:solidFill>
                  <a:srgbClr val="FF0000"/>
                </a:solidFill>
              </a:rPr>
              <a:t>+</a:t>
            </a:r>
            <a:r>
              <a:rPr lang="en-US" dirty="0"/>
              <a:t> </a:t>
            </a:r>
            <a:r>
              <a:rPr lang="en-US" dirty="0" err="1"/>
              <a:t>masin</a:t>
            </a:r>
            <a:r>
              <a:rPr lang="en-US" dirty="0"/>
              <a:t> </a:t>
            </a:r>
            <a:r>
              <a:rPr lang="en-US" dirty="0" err="1"/>
              <a:t>õpib</a:t>
            </a:r>
            <a:r>
              <a:rPr lang="en-US" dirty="0"/>
              <a:t> </a:t>
            </a:r>
            <a:r>
              <a:rPr lang="en-US" dirty="0" err="1"/>
              <a:t>kiiresti</a:t>
            </a:r>
            <a:r>
              <a:rPr lang="en-US" dirty="0"/>
              <a:t>, </a:t>
            </a:r>
            <a:r>
              <a:rPr lang="en-US" dirty="0">
                <a:solidFill>
                  <a:srgbClr val="FF0000"/>
                </a:solidFill>
              </a:rPr>
              <a:t>–</a:t>
            </a:r>
            <a:r>
              <a:rPr lang="en-US" dirty="0"/>
              <a:t> </a:t>
            </a:r>
            <a:r>
              <a:rPr lang="en-US" dirty="0" err="1"/>
              <a:t>kvaliteet</a:t>
            </a:r>
            <a:r>
              <a:rPr lang="en-US" dirty="0"/>
              <a:t> </a:t>
            </a:r>
            <a:r>
              <a:rPr lang="en-US" dirty="0" err="1"/>
              <a:t>võib</a:t>
            </a:r>
            <a:r>
              <a:rPr lang="en-US" dirty="0"/>
              <a:t> </a:t>
            </a:r>
            <a:r>
              <a:rPr lang="en-US" dirty="0" err="1"/>
              <a:t>oluliselt</a:t>
            </a:r>
            <a:r>
              <a:rPr lang="en-US" dirty="0"/>
              <a:t> </a:t>
            </a:r>
            <a:r>
              <a:rPr lang="en-US" dirty="0" err="1"/>
              <a:t>varieeruda</a:t>
            </a:r>
            <a:endParaRPr lang="en-US" dirty="0"/>
          </a:p>
          <a:p>
            <a:r>
              <a:rPr lang="en-US" b="1" dirty="0" err="1"/>
              <a:t>Reeglipõhised</a:t>
            </a:r>
            <a:r>
              <a:rPr lang="en-US" dirty="0"/>
              <a:t> </a:t>
            </a:r>
            <a:r>
              <a:rPr lang="en-US" dirty="0" err="1"/>
              <a:t>süsteemid</a:t>
            </a:r>
            <a:endParaRPr lang="en-US" dirty="0"/>
          </a:p>
          <a:p>
            <a:pPr lvl="1">
              <a:buFont typeface="Wingdings" panose="05000000000000000000" pitchFamily="2" charset="2"/>
              <a:buChar char="§"/>
            </a:pPr>
            <a:r>
              <a:rPr lang="et-EE" dirty="0"/>
              <a:t>g</a:t>
            </a:r>
            <a:r>
              <a:rPr lang="en-US" dirty="0" err="1"/>
              <a:t>rammatili</a:t>
            </a:r>
            <a:r>
              <a:rPr lang="et-EE" dirty="0"/>
              <a:t>ne jm keele</a:t>
            </a:r>
            <a:r>
              <a:rPr lang="en-US" dirty="0" err="1"/>
              <a:t>analüüs</a:t>
            </a:r>
            <a:r>
              <a:rPr lang="en-US" dirty="0"/>
              <a:t> </a:t>
            </a:r>
            <a:r>
              <a:rPr lang="en-US" dirty="0" err="1"/>
              <a:t>kodeeritakse</a:t>
            </a:r>
            <a:r>
              <a:rPr lang="en-US" dirty="0"/>
              <a:t> </a:t>
            </a:r>
            <a:r>
              <a:rPr lang="en-US" dirty="0" err="1"/>
              <a:t>reegliteks</a:t>
            </a:r>
            <a:endParaRPr lang="en-US" dirty="0"/>
          </a:p>
          <a:p>
            <a:pPr lvl="1">
              <a:buFont typeface="Wingdings" panose="05000000000000000000" pitchFamily="2" charset="2"/>
              <a:buChar char="§"/>
            </a:pPr>
            <a:r>
              <a:rPr lang="en-US" dirty="0"/>
              <a:t> </a:t>
            </a:r>
            <a:r>
              <a:rPr lang="en-US" dirty="0">
                <a:solidFill>
                  <a:srgbClr val="FF0000"/>
                </a:solidFill>
              </a:rPr>
              <a:t>+</a:t>
            </a:r>
            <a:r>
              <a:rPr lang="en-US" dirty="0"/>
              <a:t> </a:t>
            </a:r>
            <a:r>
              <a:rPr lang="en-US" dirty="0" err="1"/>
              <a:t>täpsem</a:t>
            </a:r>
            <a:r>
              <a:rPr lang="en-US" dirty="0"/>
              <a:t> </a:t>
            </a:r>
            <a:r>
              <a:rPr lang="en-US" dirty="0" err="1"/>
              <a:t>kontroll</a:t>
            </a:r>
            <a:r>
              <a:rPr lang="en-US" dirty="0"/>
              <a:t> </a:t>
            </a:r>
            <a:r>
              <a:rPr lang="en-US" dirty="0" err="1"/>
              <a:t>keele</a:t>
            </a:r>
            <a:r>
              <a:rPr lang="en-US" dirty="0"/>
              <a:t> </a:t>
            </a:r>
            <a:r>
              <a:rPr lang="en-US" dirty="0" err="1"/>
              <a:t>töötluse</a:t>
            </a:r>
            <a:r>
              <a:rPr lang="en-US" dirty="0"/>
              <a:t> </a:t>
            </a:r>
            <a:r>
              <a:rPr lang="en-US" dirty="0" err="1"/>
              <a:t>üle</a:t>
            </a:r>
            <a:r>
              <a:rPr lang="en-US" dirty="0"/>
              <a:t>, </a:t>
            </a:r>
            <a:r>
              <a:rPr lang="en-US" dirty="0">
                <a:solidFill>
                  <a:srgbClr val="FF0000"/>
                </a:solidFill>
              </a:rPr>
              <a:t>–</a:t>
            </a:r>
            <a:r>
              <a:rPr lang="en-US" dirty="0"/>
              <a:t> </a:t>
            </a:r>
            <a:r>
              <a:rPr lang="en-US" dirty="0" err="1"/>
              <a:t>väga</a:t>
            </a:r>
            <a:r>
              <a:rPr lang="en-US" dirty="0"/>
              <a:t> </a:t>
            </a:r>
            <a:r>
              <a:rPr lang="en-US" dirty="0" err="1"/>
              <a:t>aja</a:t>
            </a:r>
            <a:r>
              <a:rPr lang="en-US" dirty="0"/>
              <a:t>- ja </a:t>
            </a:r>
            <a:r>
              <a:rPr lang="en-US" dirty="0" err="1"/>
              <a:t>töömahukas</a:t>
            </a:r>
            <a:endParaRPr lang="en-US" dirty="0"/>
          </a:p>
          <a:p>
            <a:r>
              <a:rPr lang="en-US" b="1" dirty="0" err="1"/>
              <a:t>Hübriidne</a:t>
            </a:r>
            <a:r>
              <a:rPr lang="en-US" dirty="0"/>
              <a:t> </a:t>
            </a:r>
            <a:r>
              <a:rPr lang="en-US" dirty="0" err="1"/>
              <a:t>keeletehnoloogia</a:t>
            </a:r>
            <a:endParaRPr lang="en-US" dirty="0"/>
          </a:p>
          <a:p>
            <a:pPr lvl="1">
              <a:buFont typeface="Wingdings" panose="05000000000000000000" pitchFamily="2" charset="2"/>
              <a:buChar char="§"/>
            </a:pPr>
            <a:r>
              <a:rPr lang="en-US" dirty="0" err="1"/>
              <a:t>kombineerib</a:t>
            </a:r>
            <a:r>
              <a:rPr lang="en-US" dirty="0"/>
              <a:t> </a:t>
            </a:r>
            <a:r>
              <a:rPr lang="en-US" dirty="0" err="1"/>
              <a:t>statistilisi</a:t>
            </a:r>
            <a:r>
              <a:rPr lang="en-US" dirty="0"/>
              <a:t> ja </a:t>
            </a:r>
            <a:r>
              <a:rPr lang="en-US" dirty="0" err="1"/>
              <a:t>reeglipõhiseid</a:t>
            </a:r>
            <a:r>
              <a:rPr lang="en-US" dirty="0"/>
              <a:t> </a:t>
            </a:r>
            <a:r>
              <a:rPr lang="en-US" dirty="0" err="1"/>
              <a:t>süsteeme</a:t>
            </a:r>
            <a:endParaRPr lang="en-US" dirty="0"/>
          </a:p>
        </p:txBody>
      </p:sp>
    </p:spTree>
    <p:extLst>
      <p:ext uri="{BB962C8B-B14F-4D97-AF65-F5344CB8AC3E}">
        <p14:creationId xmlns:p14="http://schemas.microsoft.com/office/powerpoint/2010/main" val="970765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931-E4F7-764A-94E4-228169C00C9E}"/>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Kõrvalepõige: tehisintellekti alamvaldkonnad</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F51E2FD-F162-184D-BD03-7C45C7902B20}"/>
              </a:ext>
            </a:extLst>
          </p:cNvPr>
          <p:cNvSpPr>
            <a:spLocks noGrp="1"/>
          </p:cNvSpPr>
          <p:nvPr>
            <p:ph idx="1"/>
          </p:nvPr>
        </p:nvSpPr>
        <p:spPr>
          <a:xfrm>
            <a:off x="609600" y="1600201"/>
            <a:ext cx="6122126" cy="4786312"/>
          </a:xfrm>
        </p:spPr>
        <p:txBody>
          <a:bodyPr>
            <a:normAutofit/>
          </a:bodyPr>
          <a:lstStyle/>
          <a:p>
            <a:r>
              <a:rPr lang="et-EE" b="1" dirty="0"/>
              <a:t>Reeglipõhised süsteemid </a:t>
            </a:r>
            <a:r>
              <a:rPr lang="et-EE" dirty="0"/>
              <a:t>esitavad inimeksperdi teadmisi loogikareeglite vormis ja rakendavad neid automaatsete järelduste tegemiseks.</a:t>
            </a:r>
          </a:p>
          <a:p>
            <a:r>
              <a:rPr lang="et-EE" b="1" dirty="0"/>
              <a:t>Masinõppesüsteemid</a:t>
            </a:r>
            <a:r>
              <a:rPr lang="et-EE" dirty="0"/>
              <a:t> õpivad näidete põhjal ise mingit ülesannet täitma, kasutades selleks statistilist andmemudelit.</a:t>
            </a:r>
            <a:endParaRPr lang="en-US" dirty="0"/>
          </a:p>
        </p:txBody>
      </p:sp>
      <p:pic>
        <p:nvPicPr>
          <p:cNvPr id="5" name="Picture 4" descr="Diagram&#10;&#10;Description automatically generated">
            <a:extLst>
              <a:ext uri="{FF2B5EF4-FFF2-40B4-BE49-F238E27FC236}">
                <a16:creationId xmlns:a16="http://schemas.microsoft.com/office/drawing/2014/main" id="{B051336C-D164-40F9-BE12-835068033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817" y="1417638"/>
            <a:ext cx="5139583" cy="4467890"/>
          </a:xfrm>
          <a:prstGeom prst="rect">
            <a:avLst/>
          </a:prstGeom>
        </p:spPr>
      </p:pic>
      <p:sp>
        <p:nvSpPr>
          <p:cNvPr id="6" name="TextBox 5">
            <a:extLst>
              <a:ext uri="{FF2B5EF4-FFF2-40B4-BE49-F238E27FC236}">
                <a16:creationId xmlns:a16="http://schemas.microsoft.com/office/drawing/2014/main" id="{452D746D-7E80-4294-8ECC-489A6AA74B6F}"/>
              </a:ext>
            </a:extLst>
          </p:cNvPr>
          <p:cNvSpPr txBox="1"/>
          <p:nvPr/>
        </p:nvSpPr>
        <p:spPr>
          <a:xfrm>
            <a:off x="9091749" y="5885528"/>
            <a:ext cx="1968138" cy="369332"/>
          </a:xfrm>
          <a:prstGeom prst="rect">
            <a:avLst/>
          </a:prstGeom>
          <a:noFill/>
        </p:spPr>
        <p:txBody>
          <a:bodyPr wrap="square" rtlCol="0">
            <a:spAutoFit/>
          </a:bodyPr>
          <a:lstStyle/>
          <a:p>
            <a:r>
              <a:rPr lang="et-EE" dirty="0"/>
              <a:t>Joonis: </a:t>
            </a:r>
            <a:r>
              <a:rPr lang="et-EE" dirty="0">
                <a:hlinkClick r:id="rId4"/>
              </a:rPr>
              <a:t>Sügis, 2020</a:t>
            </a:r>
            <a:endParaRPr lang="et-EE" dirty="0"/>
          </a:p>
        </p:txBody>
      </p:sp>
    </p:spTree>
    <p:extLst>
      <p:ext uri="{BB962C8B-B14F-4D97-AF65-F5344CB8AC3E}">
        <p14:creationId xmlns:p14="http://schemas.microsoft.com/office/powerpoint/2010/main" val="115707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5769-AB4D-4638-93A0-1D937FEF4E83}"/>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Mõtteharjutus vol 2</a:t>
            </a:r>
          </a:p>
        </p:txBody>
      </p:sp>
      <p:sp>
        <p:nvSpPr>
          <p:cNvPr id="3" name="Content Placeholder 2">
            <a:extLst>
              <a:ext uri="{FF2B5EF4-FFF2-40B4-BE49-F238E27FC236}">
                <a16:creationId xmlns:a16="http://schemas.microsoft.com/office/drawing/2014/main" id="{E2F4EF45-F88E-4A29-BCA1-337080A40514}"/>
              </a:ext>
            </a:extLst>
          </p:cNvPr>
          <p:cNvSpPr>
            <a:spLocks noGrp="1"/>
          </p:cNvSpPr>
          <p:nvPr>
            <p:ph idx="1"/>
          </p:nvPr>
        </p:nvSpPr>
        <p:spPr>
          <a:xfrm>
            <a:off x="609600" y="1580147"/>
            <a:ext cx="10972800" cy="4921236"/>
          </a:xfrm>
        </p:spPr>
        <p:txBody>
          <a:bodyPr>
            <a:normAutofit/>
          </a:bodyPr>
          <a:lstStyle/>
          <a:p>
            <a:r>
              <a:rPr lang="et-EE" dirty="0">
                <a:cs typeface="Calibri Light" panose="020F0302020204030204" pitchFamily="34" charset="0"/>
              </a:rPr>
              <a:t>Kuidas defineeriksid </a:t>
            </a:r>
          </a:p>
          <a:p>
            <a:pPr marL="0" indent="0">
              <a:buNone/>
            </a:pPr>
            <a:r>
              <a:rPr lang="et-EE" dirty="0">
                <a:cs typeface="Calibri Light" panose="020F0302020204030204" pitchFamily="34" charset="0"/>
              </a:rPr>
              <a:t>    reegli „Mis on sõna?“</a:t>
            </a:r>
          </a:p>
          <a:p>
            <a:endParaRPr lang="et-EE" dirty="0">
              <a:cs typeface="Calibri Light" panose="020F0302020204030204" pitchFamily="34" charset="0"/>
            </a:endParaRPr>
          </a:p>
          <a:p>
            <a:r>
              <a:rPr lang="et-EE" dirty="0">
                <a:cs typeface="Calibri Light" panose="020F0302020204030204" pitchFamily="34" charset="0"/>
              </a:rPr>
              <a:t>Mille alusel saab </a:t>
            </a:r>
          </a:p>
          <a:p>
            <a:pPr marL="0" indent="0">
              <a:buNone/>
            </a:pPr>
            <a:r>
              <a:rPr lang="et-EE" dirty="0">
                <a:cs typeface="Calibri Light" panose="020F0302020204030204" pitchFamily="34" charset="0"/>
              </a:rPr>
              <a:t>    määrata lausepiire?</a:t>
            </a:r>
          </a:p>
        </p:txBody>
      </p:sp>
      <p:pic>
        <p:nvPicPr>
          <p:cNvPr id="5" name="Picture 4" descr="Text&#10;&#10;Description automatically generated">
            <a:extLst>
              <a:ext uri="{FF2B5EF4-FFF2-40B4-BE49-F238E27FC236}">
                <a16:creationId xmlns:a16="http://schemas.microsoft.com/office/drawing/2014/main" id="{DB606194-5A8F-40D0-9911-45DFD8552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997" y="1580147"/>
            <a:ext cx="6695403" cy="4463602"/>
          </a:xfrm>
          <a:prstGeom prst="rect">
            <a:avLst/>
          </a:prstGeom>
        </p:spPr>
      </p:pic>
    </p:spTree>
    <p:extLst>
      <p:ext uri="{BB962C8B-B14F-4D97-AF65-F5344CB8AC3E}">
        <p14:creationId xmlns:p14="http://schemas.microsoft.com/office/powerpoint/2010/main" val="58100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E111-2022-4192-80A2-8148F5338132}"/>
              </a:ext>
            </a:extLst>
          </p:cNvPr>
          <p:cNvSpPr>
            <a:spLocks noGrp="1"/>
          </p:cNvSpPr>
          <p:nvPr>
            <p:ph type="title"/>
          </p:nvPr>
        </p:nvSpPr>
        <p:spPr/>
        <p:txBody>
          <a:bodyPr>
            <a:normAutofit/>
          </a:bodyPr>
          <a:lstStyle/>
          <a:p>
            <a:r>
              <a:rPr lang="et-EE" dirty="0">
                <a:latin typeface="Calibri Light" panose="020F0302020204030204" pitchFamily="34" charset="0"/>
                <a:cs typeface="Calibri Light" panose="020F0302020204030204" pitchFamily="34" charset="0"/>
              </a:rPr>
              <a:t>Reeglipõhine lähenemine (näide 1)</a:t>
            </a:r>
          </a:p>
        </p:txBody>
      </p:sp>
      <p:sp>
        <p:nvSpPr>
          <p:cNvPr id="3" name="Content Placeholder 2">
            <a:extLst>
              <a:ext uri="{FF2B5EF4-FFF2-40B4-BE49-F238E27FC236}">
                <a16:creationId xmlns:a16="http://schemas.microsoft.com/office/drawing/2014/main" id="{2D40B887-0FB9-42AF-AE12-BA1EACAB5964}"/>
              </a:ext>
            </a:extLst>
          </p:cNvPr>
          <p:cNvSpPr>
            <a:spLocks noGrp="1"/>
          </p:cNvSpPr>
          <p:nvPr>
            <p:ph idx="1"/>
          </p:nvPr>
        </p:nvSpPr>
        <p:spPr>
          <a:xfrm>
            <a:off x="714103" y="1556792"/>
            <a:ext cx="10807337" cy="4878842"/>
          </a:xfrm>
        </p:spPr>
        <p:txBody>
          <a:bodyPr>
            <a:normAutofit fontScale="92500" lnSpcReduction="10000"/>
          </a:bodyPr>
          <a:lstStyle/>
          <a:p>
            <a:r>
              <a:rPr lang="et-EE" sz="3500" dirty="0"/>
              <a:t>Chomsky g</a:t>
            </a:r>
            <a:r>
              <a:rPr lang="en-US" sz="3500" dirty="0" err="1"/>
              <a:t>enerat</a:t>
            </a:r>
            <a:r>
              <a:rPr lang="et-EE" sz="3500" dirty="0"/>
              <a:t>iivne</a:t>
            </a:r>
            <a:r>
              <a:rPr lang="en-US" sz="3500" dirty="0"/>
              <a:t> gramma</a:t>
            </a:r>
            <a:r>
              <a:rPr lang="et-EE" sz="3500" dirty="0"/>
              <a:t>tika</a:t>
            </a:r>
            <a:r>
              <a:rPr lang="en-US" sz="3500" dirty="0"/>
              <a:t> (1956)</a:t>
            </a:r>
            <a:r>
              <a:rPr lang="et-EE" sz="3500" dirty="0"/>
              <a:t>.</a:t>
            </a:r>
            <a:endParaRPr lang="en-US" sz="3500" dirty="0"/>
          </a:p>
          <a:p>
            <a:r>
              <a:rPr lang="et-EE" sz="3500" dirty="0"/>
              <a:t>Grammatika, mis genereerib eesti keele laused nagu (</a:t>
            </a:r>
            <a:r>
              <a:rPr lang="en-US" sz="3500" i="1" dirty="0" err="1"/>
              <a:t>Väike</a:t>
            </a:r>
            <a:r>
              <a:rPr lang="en-US" sz="3500" i="1" dirty="0"/>
              <a:t> </a:t>
            </a:r>
            <a:r>
              <a:rPr lang="et-EE" sz="3500" i="1" dirty="0"/>
              <a:t>tubli) </a:t>
            </a:r>
            <a:r>
              <a:rPr lang="en-US" sz="3500" i="1" dirty="0"/>
              <a:t>Mari</a:t>
            </a:r>
            <a:r>
              <a:rPr lang="et-EE" sz="3500" i="1" dirty="0"/>
              <a:t>/Jüri</a:t>
            </a:r>
            <a:r>
              <a:rPr lang="en-US" sz="3500" i="1" dirty="0"/>
              <a:t> l</a:t>
            </a:r>
            <a:r>
              <a:rPr lang="et-EE" sz="3500" i="1" dirty="0"/>
              <a:t>oe</a:t>
            </a:r>
            <a:r>
              <a:rPr lang="en-US" sz="3500" i="1" dirty="0"/>
              <a:t>b</a:t>
            </a:r>
            <a:r>
              <a:rPr lang="et-EE" sz="3500" i="1" dirty="0"/>
              <a:t>/kirjutab</a:t>
            </a:r>
            <a:r>
              <a:rPr lang="en-US" sz="3500" i="1" dirty="0"/>
              <a:t> </a:t>
            </a:r>
            <a:r>
              <a:rPr lang="et-EE" sz="3500" i="1" dirty="0"/>
              <a:t>(</a:t>
            </a:r>
            <a:r>
              <a:rPr lang="en-US" sz="3500" i="1" dirty="0" err="1"/>
              <a:t>hästi</a:t>
            </a:r>
            <a:r>
              <a:rPr lang="et-EE" sz="3500" i="1" dirty="0"/>
              <a:t> meelsasti).</a:t>
            </a:r>
          </a:p>
          <a:p>
            <a:r>
              <a:rPr lang="et-EE" sz="3500" b="1" dirty="0"/>
              <a:t>G = (T, N, P, S), </a:t>
            </a:r>
            <a:r>
              <a:rPr lang="et-EE" sz="3500" dirty="0"/>
              <a:t>kus</a:t>
            </a:r>
          </a:p>
          <a:p>
            <a:pPr lvl="1">
              <a:buFont typeface="Wingdings" panose="05000000000000000000" pitchFamily="2" charset="2"/>
              <a:buChar char="§"/>
            </a:pPr>
            <a:r>
              <a:rPr lang="en-US" sz="3100" b="1" dirty="0"/>
              <a:t>T (</a:t>
            </a:r>
            <a:r>
              <a:rPr lang="et-EE" sz="3100" b="1" dirty="0"/>
              <a:t>sõnavormide hulk</a:t>
            </a:r>
            <a:r>
              <a:rPr lang="en-US" sz="3100" b="1" dirty="0"/>
              <a:t>) = </a:t>
            </a:r>
            <a:r>
              <a:rPr lang="en-US" sz="3100" i="1" dirty="0"/>
              <a:t>{</a:t>
            </a:r>
            <a:r>
              <a:rPr lang="en-US" sz="3100" i="1" dirty="0" err="1"/>
              <a:t>väike:</a:t>
            </a:r>
            <a:r>
              <a:rPr lang="en-US" sz="3100" dirty="0" err="1"/>
              <a:t>Ad</a:t>
            </a:r>
            <a:r>
              <a:rPr lang="et-EE" sz="3100" dirty="0"/>
              <a:t>j</a:t>
            </a:r>
            <a:r>
              <a:rPr lang="en-US" sz="3100" i="1" dirty="0"/>
              <a:t>, </a:t>
            </a:r>
            <a:r>
              <a:rPr lang="en-US" sz="3100" i="1" dirty="0" err="1"/>
              <a:t>tubli:</a:t>
            </a:r>
            <a:r>
              <a:rPr lang="en-US" sz="3100" dirty="0" err="1"/>
              <a:t>Adj</a:t>
            </a:r>
            <a:r>
              <a:rPr lang="en-US" sz="3100" dirty="0"/>
              <a:t>, </a:t>
            </a:r>
            <a:r>
              <a:rPr lang="en-US" sz="3100" i="1" dirty="0" err="1"/>
              <a:t>Mari:</a:t>
            </a:r>
            <a:r>
              <a:rPr lang="en-US" sz="3100" dirty="0" err="1"/>
              <a:t>N</a:t>
            </a:r>
            <a:r>
              <a:rPr lang="en-US" sz="3100" dirty="0"/>
              <a:t>, </a:t>
            </a:r>
            <a:r>
              <a:rPr lang="en-US" sz="3100" i="1" dirty="0" err="1"/>
              <a:t>Jüri:</a:t>
            </a:r>
            <a:r>
              <a:rPr lang="en-US" sz="3100" dirty="0" err="1"/>
              <a:t>N</a:t>
            </a:r>
            <a:r>
              <a:rPr lang="en-US" sz="3100" dirty="0"/>
              <a:t>, </a:t>
            </a:r>
            <a:r>
              <a:rPr lang="en-US" sz="3100" i="1" dirty="0" err="1"/>
              <a:t>kirjutab:</a:t>
            </a:r>
            <a:r>
              <a:rPr lang="en-US" sz="3100" dirty="0" err="1"/>
              <a:t>V</a:t>
            </a:r>
            <a:r>
              <a:rPr lang="et-EE" sz="3100" dirty="0"/>
              <a:t>,</a:t>
            </a:r>
            <a:r>
              <a:rPr lang="en-US" sz="3100" i="1" dirty="0"/>
              <a:t> </a:t>
            </a:r>
            <a:r>
              <a:rPr lang="et-EE" sz="3100" i="1" dirty="0"/>
              <a:t>l</a:t>
            </a:r>
            <a:r>
              <a:rPr lang="en-US" sz="3100" i="1" dirty="0" err="1"/>
              <a:t>aulab</a:t>
            </a:r>
            <a:r>
              <a:rPr lang="et-EE" sz="3100" i="1" dirty="0"/>
              <a:t>:</a:t>
            </a:r>
            <a:r>
              <a:rPr lang="en-US" sz="3100" dirty="0"/>
              <a:t>V</a:t>
            </a:r>
            <a:r>
              <a:rPr lang="et-EE" sz="3100" dirty="0"/>
              <a:t>,</a:t>
            </a:r>
            <a:r>
              <a:rPr lang="en-US" sz="3100" dirty="0"/>
              <a:t> </a:t>
            </a:r>
            <a:r>
              <a:rPr lang="en-US" sz="3100" i="1" dirty="0" err="1"/>
              <a:t>hästi:</a:t>
            </a:r>
            <a:r>
              <a:rPr lang="en-US" sz="3100" dirty="0" err="1"/>
              <a:t>Adv</a:t>
            </a:r>
            <a:r>
              <a:rPr lang="en-US" sz="3100" i="1" dirty="0"/>
              <a:t>, </a:t>
            </a:r>
            <a:r>
              <a:rPr lang="en-US" sz="3100" i="1" dirty="0" err="1"/>
              <a:t>meelsasti:</a:t>
            </a:r>
            <a:r>
              <a:rPr lang="en-US" sz="3100" dirty="0" err="1"/>
              <a:t>Adv</a:t>
            </a:r>
            <a:r>
              <a:rPr lang="en-US" sz="3100" dirty="0"/>
              <a:t>} </a:t>
            </a:r>
          </a:p>
          <a:p>
            <a:pPr lvl="1">
              <a:buFont typeface="Wingdings" panose="05000000000000000000" pitchFamily="2" charset="2"/>
              <a:buChar char="§"/>
            </a:pPr>
            <a:r>
              <a:rPr lang="en-US" sz="3100" b="1" dirty="0"/>
              <a:t>N (</a:t>
            </a:r>
            <a:r>
              <a:rPr lang="en-US" sz="3100" b="1" dirty="0" err="1"/>
              <a:t>grammati</a:t>
            </a:r>
            <a:r>
              <a:rPr lang="et-EE" sz="3100" b="1" dirty="0"/>
              <a:t>lised kategooriad</a:t>
            </a:r>
            <a:r>
              <a:rPr lang="en-US" sz="3100" b="1" dirty="0"/>
              <a:t>) </a:t>
            </a:r>
            <a:r>
              <a:rPr lang="en-US" sz="3100" dirty="0"/>
              <a:t>= {S, VP, NP, N, V, Adj, Adv} </a:t>
            </a:r>
          </a:p>
          <a:p>
            <a:pPr lvl="1">
              <a:buFont typeface="Wingdings" panose="05000000000000000000" pitchFamily="2" charset="2"/>
              <a:buChar char="§"/>
            </a:pPr>
            <a:r>
              <a:rPr lang="en-US" sz="3100" b="1" dirty="0"/>
              <a:t>P (</a:t>
            </a:r>
            <a:r>
              <a:rPr lang="et-EE" sz="3100" b="1" dirty="0"/>
              <a:t>ümberkirjutusreeglid</a:t>
            </a:r>
            <a:r>
              <a:rPr lang="en-US" sz="3100" b="1" dirty="0"/>
              <a:t>) </a:t>
            </a:r>
            <a:r>
              <a:rPr lang="en-US" sz="3100" dirty="0"/>
              <a:t>= {</a:t>
            </a:r>
            <a:r>
              <a:rPr lang="en-US" sz="3100" b="1" dirty="0"/>
              <a:t>S</a:t>
            </a:r>
            <a:r>
              <a:rPr lang="en-US" sz="3100" dirty="0"/>
              <a:t> -&gt; NP VP, NP -&gt; Adj NP, NP -&gt; N, VP</a:t>
            </a:r>
            <a:r>
              <a:rPr lang="et-EE" sz="3100" dirty="0"/>
              <a:t> -&gt;</a:t>
            </a:r>
            <a:r>
              <a:rPr lang="en-US" sz="3100" dirty="0"/>
              <a:t> VP Adv, VP -&gt; V}</a:t>
            </a:r>
            <a:endParaRPr lang="et-EE" sz="3100" dirty="0"/>
          </a:p>
          <a:p>
            <a:pPr marL="0" indent="0" algn="r">
              <a:buNone/>
            </a:pPr>
            <a:r>
              <a:rPr lang="et-EE" sz="2600" dirty="0"/>
              <a:t>(Koit, 2006)</a:t>
            </a:r>
          </a:p>
        </p:txBody>
      </p:sp>
    </p:spTree>
    <p:extLst>
      <p:ext uri="{BB962C8B-B14F-4D97-AF65-F5344CB8AC3E}">
        <p14:creationId xmlns:p14="http://schemas.microsoft.com/office/powerpoint/2010/main" val="973764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B883C-61FB-493E-8F69-35A66848BB30}"/>
              </a:ext>
            </a:extLst>
          </p:cNvPr>
          <p:cNvSpPr>
            <a:spLocks noGrp="1"/>
          </p:cNvSpPr>
          <p:nvPr>
            <p:ph type="title"/>
          </p:nvPr>
        </p:nvSpPr>
        <p:spPr/>
        <p:txBody>
          <a:bodyPr>
            <a:normAutofit/>
          </a:bodyPr>
          <a:lstStyle/>
          <a:p>
            <a:r>
              <a:rPr lang="et-EE" dirty="0">
                <a:latin typeface="Calibri Light" panose="020F0302020204030204" pitchFamily="34" charset="0"/>
                <a:cs typeface="Calibri Light" panose="020F0302020204030204" pitchFamily="34" charset="0"/>
              </a:rPr>
              <a:t>Reeglipõhine lähenemine (näide 2)</a:t>
            </a:r>
          </a:p>
        </p:txBody>
      </p:sp>
      <p:sp>
        <p:nvSpPr>
          <p:cNvPr id="3" name="Content Placeholder 2">
            <a:extLst>
              <a:ext uri="{FF2B5EF4-FFF2-40B4-BE49-F238E27FC236}">
                <a16:creationId xmlns:a16="http://schemas.microsoft.com/office/drawing/2014/main" id="{96026EF0-456B-4220-AE94-5779B76290E4}"/>
              </a:ext>
            </a:extLst>
          </p:cNvPr>
          <p:cNvSpPr>
            <a:spLocks noGrp="1"/>
          </p:cNvSpPr>
          <p:nvPr>
            <p:ph idx="1"/>
          </p:nvPr>
        </p:nvSpPr>
        <p:spPr/>
        <p:txBody>
          <a:bodyPr>
            <a:normAutofit/>
          </a:bodyPr>
          <a:lstStyle/>
          <a:p>
            <a:r>
              <a:rPr lang="et-EE" dirty="0"/>
              <a:t>Kitsenduste grammatika (CG)</a:t>
            </a:r>
            <a:r>
              <a:rPr lang="en-US" dirty="0"/>
              <a:t> formalism (Karlsson 1995</a:t>
            </a:r>
            <a:r>
              <a:rPr lang="et-EE" dirty="0"/>
              <a:t> jt</a:t>
            </a:r>
            <a:r>
              <a:rPr lang="en-US" dirty="0"/>
              <a:t>)</a:t>
            </a:r>
            <a:r>
              <a:rPr lang="et-EE" dirty="0"/>
              <a:t>.</a:t>
            </a:r>
            <a:endParaRPr lang="en-US" dirty="0"/>
          </a:p>
          <a:p>
            <a:r>
              <a:rPr lang="et-EE" dirty="0"/>
              <a:t>Järkjärguline kitsendamine</a:t>
            </a:r>
            <a:r>
              <a:rPr lang="en-US" dirty="0"/>
              <a:t>: </a:t>
            </a:r>
            <a:r>
              <a:rPr lang="et-EE" dirty="0"/>
              <a:t>igale sõnavormile lisatakse kõik võimalikud analüüsivariandid, seejärel eemaldatakse konteksti mittesobivad variandid vastavalt kitsendustele (reeglitele).</a:t>
            </a:r>
            <a:endParaRPr lang="en-US" dirty="0"/>
          </a:p>
          <a:p>
            <a:r>
              <a:rPr lang="et-EE" dirty="0"/>
              <a:t>Näide</a:t>
            </a:r>
            <a:r>
              <a:rPr lang="en-US" dirty="0"/>
              <a:t>:</a:t>
            </a:r>
          </a:p>
          <a:p>
            <a:pPr marL="342900" lvl="1" indent="0">
              <a:buNone/>
            </a:pPr>
            <a:r>
              <a:rPr lang="en-US" sz="2400" b="1" dirty="0"/>
              <a:t>REMOVE VFIN IF (0 N) (-1 ART OR &lt;</a:t>
            </a:r>
            <a:r>
              <a:rPr lang="en-US" sz="2400" b="1" dirty="0" err="1"/>
              <a:t>poss</a:t>
            </a:r>
            <a:r>
              <a:rPr lang="en-US" sz="2400" b="1" dirty="0"/>
              <a:t>&gt; OR GEN)</a:t>
            </a:r>
            <a:r>
              <a:rPr lang="en-US" sz="2400" dirty="0"/>
              <a:t>; remove a finite verb reading if self (0) can also be a noun (N), and if there is an article (ART), possessive (&lt;</a:t>
            </a:r>
            <a:r>
              <a:rPr lang="en-US" sz="2400" dirty="0" err="1"/>
              <a:t>poss</a:t>
            </a:r>
            <a:r>
              <a:rPr lang="en-US" sz="2400" dirty="0"/>
              <a:t>&gt;) or genitive (GEN) 1 position left (-1).</a:t>
            </a:r>
          </a:p>
          <a:p>
            <a:pPr marL="342900" lvl="1" indent="0" algn="r">
              <a:buNone/>
            </a:pPr>
            <a:r>
              <a:rPr lang="en-US" dirty="0"/>
              <a:t>(Bick &amp; </a:t>
            </a:r>
            <a:r>
              <a:rPr lang="en-US" dirty="0" err="1"/>
              <a:t>Didriksen</a:t>
            </a:r>
            <a:r>
              <a:rPr lang="en-US" dirty="0"/>
              <a:t>, 2015)</a:t>
            </a:r>
          </a:p>
        </p:txBody>
      </p:sp>
    </p:spTree>
    <p:extLst>
      <p:ext uri="{BB962C8B-B14F-4D97-AF65-F5344CB8AC3E}">
        <p14:creationId xmlns:p14="http://schemas.microsoft.com/office/powerpoint/2010/main" val="3454057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107CD-1460-4404-9908-C92480C7B804}"/>
              </a:ext>
            </a:extLst>
          </p:cNvPr>
          <p:cNvSpPr>
            <a:spLocks noGrp="1"/>
          </p:cNvSpPr>
          <p:nvPr>
            <p:ph type="title"/>
          </p:nvPr>
        </p:nvSpPr>
        <p:spPr/>
        <p:txBody>
          <a:bodyPr>
            <a:noAutofit/>
          </a:bodyPr>
          <a:lstStyle/>
          <a:p>
            <a:r>
              <a:rPr lang="et-EE" dirty="0">
                <a:latin typeface="Calibri Light" panose="020F0302020204030204" pitchFamily="34" charset="0"/>
                <a:cs typeface="Calibri Light" panose="020F0302020204030204" pitchFamily="34" charset="0"/>
              </a:rPr>
              <a:t>Statistikapõhine lähenemine (näited)</a:t>
            </a:r>
          </a:p>
        </p:txBody>
      </p:sp>
      <p:pic>
        <p:nvPicPr>
          <p:cNvPr id="9" name="Content Placeholder 8" descr="A picture containing object&#10;&#10;Description automatically generated">
            <a:extLst>
              <a:ext uri="{FF2B5EF4-FFF2-40B4-BE49-F238E27FC236}">
                <a16:creationId xmlns:a16="http://schemas.microsoft.com/office/drawing/2014/main" id="{1F2E480F-E78D-46D3-929E-66D057EB84C4}"/>
              </a:ext>
            </a:extLst>
          </p:cNvPr>
          <p:cNvPicPr>
            <a:picLocks noGrp="1" noChangeAspect="1"/>
          </p:cNvPicPr>
          <p:nvPr>
            <p:ph idx="1"/>
          </p:nvPr>
        </p:nvPicPr>
        <p:blipFill>
          <a:blip r:embed="rId2"/>
          <a:stretch>
            <a:fillRect/>
          </a:stretch>
        </p:blipFill>
        <p:spPr>
          <a:xfrm>
            <a:off x="1497744" y="1774982"/>
            <a:ext cx="3993809" cy="1143000"/>
          </a:xfrm>
        </p:spPr>
      </p:pic>
      <p:pic>
        <p:nvPicPr>
          <p:cNvPr id="11" name="Picture 10">
            <a:extLst>
              <a:ext uri="{FF2B5EF4-FFF2-40B4-BE49-F238E27FC236}">
                <a16:creationId xmlns:a16="http://schemas.microsoft.com/office/drawing/2014/main" id="{F2C82E89-24B3-4070-92F3-2271333DF979}"/>
              </a:ext>
            </a:extLst>
          </p:cNvPr>
          <p:cNvPicPr>
            <a:picLocks noChangeAspect="1"/>
          </p:cNvPicPr>
          <p:nvPr/>
        </p:nvPicPr>
        <p:blipFill>
          <a:blip r:embed="rId3"/>
          <a:stretch>
            <a:fillRect/>
          </a:stretch>
        </p:blipFill>
        <p:spPr>
          <a:xfrm>
            <a:off x="5740056" y="1417638"/>
            <a:ext cx="4599199" cy="1948166"/>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id="{046CD7D3-34D4-4ABC-8983-406949C2338C}"/>
              </a:ext>
            </a:extLst>
          </p:cNvPr>
          <p:cNvPicPr>
            <a:picLocks noChangeAspect="1"/>
          </p:cNvPicPr>
          <p:nvPr/>
        </p:nvPicPr>
        <p:blipFill>
          <a:blip r:embed="rId4"/>
          <a:stretch>
            <a:fillRect/>
          </a:stretch>
        </p:blipFill>
        <p:spPr>
          <a:xfrm>
            <a:off x="1644222" y="3429000"/>
            <a:ext cx="3127667" cy="2269416"/>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D5C7167C-A3C7-40D1-98BB-95E33D587C3F}"/>
              </a:ext>
            </a:extLst>
          </p:cNvPr>
          <p:cNvPicPr>
            <a:picLocks noChangeAspect="1"/>
          </p:cNvPicPr>
          <p:nvPr/>
        </p:nvPicPr>
        <p:blipFill>
          <a:blip r:embed="rId5"/>
          <a:stretch>
            <a:fillRect/>
          </a:stretch>
        </p:blipFill>
        <p:spPr>
          <a:xfrm>
            <a:off x="5818436" y="3492196"/>
            <a:ext cx="3891621" cy="2715084"/>
          </a:xfrm>
          <a:prstGeom prst="rect">
            <a:avLst/>
          </a:prstGeom>
        </p:spPr>
      </p:pic>
      <p:sp>
        <p:nvSpPr>
          <p:cNvPr id="16" name="TextBox 15">
            <a:extLst>
              <a:ext uri="{FF2B5EF4-FFF2-40B4-BE49-F238E27FC236}">
                <a16:creationId xmlns:a16="http://schemas.microsoft.com/office/drawing/2014/main" id="{90DDC640-BD53-49C6-8552-DC8F3C9E0F1B}"/>
              </a:ext>
            </a:extLst>
          </p:cNvPr>
          <p:cNvSpPr txBox="1"/>
          <p:nvPr/>
        </p:nvSpPr>
        <p:spPr>
          <a:xfrm>
            <a:off x="9840687" y="5571858"/>
            <a:ext cx="1584960" cy="584775"/>
          </a:xfrm>
          <a:prstGeom prst="rect">
            <a:avLst/>
          </a:prstGeom>
          <a:noFill/>
        </p:spPr>
        <p:txBody>
          <a:bodyPr wrap="square" rtlCol="0">
            <a:spAutoFit/>
          </a:bodyPr>
          <a:lstStyle/>
          <a:p>
            <a:r>
              <a:rPr lang="et-EE" sz="1600" dirty="0"/>
              <a:t>(Kossinski, 2018;             Niglas, 2013)</a:t>
            </a:r>
          </a:p>
        </p:txBody>
      </p:sp>
    </p:spTree>
    <p:extLst>
      <p:ext uri="{BB962C8B-B14F-4D97-AF65-F5344CB8AC3E}">
        <p14:creationId xmlns:p14="http://schemas.microsoft.com/office/powerpoint/2010/main" val="2606999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5A561D-92F0-404A-BECD-43071ACDF520}"/>
              </a:ext>
            </a:extLst>
          </p:cNvPr>
          <p:cNvSpPr>
            <a:spLocks noGrp="1"/>
          </p:cNvSpPr>
          <p:nvPr>
            <p:ph idx="1"/>
          </p:nvPr>
        </p:nvSpPr>
        <p:spPr>
          <a:xfrm>
            <a:off x="1981200" y="1196752"/>
            <a:ext cx="8435280" cy="5112568"/>
          </a:xfrm>
        </p:spPr>
        <p:txBody>
          <a:bodyPr>
            <a:normAutofit/>
          </a:bodyPr>
          <a:lstStyle/>
          <a:p>
            <a:pPr marL="0" indent="0">
              <a:buNone/>
            </a:pPr>
            <a:r>
              <a:rPr lang="et-EE" dirty="0"/>
              <a:t>„Kujutlus sellest, et arvutid võiksid osata kasutada inimkeelt, on sama vana kui kujutlus arvutitest endist.“</a:t>
            </a:r>
          </a:p>
          <a:p>
            <a:pPr marL="0" indent="0">
              <a:buNone/>
            </a:pPr>
            <a:endParaRPr lang="et-EE" dirty="0"/>
          </a:p>
          <a:p>
            <a:pPr marL="0" indent="0">
              <a:buNone/>
            </a:pPr>
            <a:r>
              <a:rPr lang="et-EE" dirty="0"/>
              <a:t>„Just arvutite võimekus käsitseda keelt samavõrd oskuslikult kui meie, inimesed, annab paljude jaoks märku masinate tõelisest intelligentsusest.“</a:t>
            </a:r>
          </a:p>
          <a:p>
            <a:pPr marL="0" indent="0">
              <a:buNone/>
            </a:pPr>
            <a:endParaRPr lang="et-EE" dirty="0"/>
          </a:p>
          <a:p>
            <a:pPr marL="0" indent="0">
              <a:buNone/>
            </a:pPr>
            <a:r>
              <a:rPr lang="et-EE" sz="2400" dirty="0"/>
              <a:t>(Jurafsky &amp; Martin 2009)</a:t>
            </a:r>
          </a:p>
        </p:txBody>
      </p:sp>
    </p:spTree>
    <p:extLst>
      <p:ext uri="{BB962C8B-B14F-4D97-AF65-F5344CB8AC3E}">
        <p14:creationId xmlns:p14="http://schemas.microsoft.com/office/powerpoint/2010/main" val="239774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8293-A108-401B-8EEA-C2C1CE8FB6C3}"/>
              </a:ext>
            </a:extLst>
          </p:cNvPr>
          <p:cNvSpPr>
            <a:spLocks noGrp="1"/>
          </p:cNvSpPr>
          <p:nvPr>
            <p:ph type="title"/>
          </p:nvPr>
        </p:nvSpPr>
        <p:spPr/>
        <p:txBody>
          <a:bodyPr>
            <a:noAutofit/>
          </a:bodyPr>
          <a:lstStyle/>
          <a:p>
            <a:r>
              <a:rPr lang="et-EE" sz="4200" dirty="0">
                <a:latin typeface="Calibri Light" panose="020F0302020204030204" pitchFamily="34" charset="0"/>
                <a:cs typeface="Calibri Light" panose="020F0302020204030204" pitchFamily="34" charset="0"/>
              </a:rPr>
              <a:t>Treeningmaterjali näide: </a:t>
            </a:r>
            <a:br>
              <a:rPr lang="et-EE" sz="4200" dirty="0">
                <a:latin typeface="Calibri Light" panose="020F0302020204030204" pitchFamily="34" charset="0"/>
                <a:cs typeface="Calibri Light" panose="020F0302020204030204" pitchFamily="34" charset="0"/>
              </a:rPr>
            </a:br>
            <a:r>
              <a:rPr lang="et-EE" sz="4200" dirty="0">
                <a:latin typeface="Calibri Light" panose="020F0302020204030204" pitchFamily="34" charset="0"/>
                <a:cs typeface="Calibri Light" panose="020F0302020204030204" pitchFamily="34" charset="0"/>
              </a:rPr>
              <a:t>eesti keele universaalne sõltuvuspuude pank</a:t>
            </a:r>
          </a:p>
        </p:txBody>
      </p:sp>
      <p:sp>
        <p:nvSpPr>
          <p:cNvPr id="7" name="Content Placeholder 6">
            <a:extLst>
              <a:ext uri="{FF2B5EF4-FFF2-40B4-BE49-F238E27FC236}">
                <a16:creationId xmlns:a16="http://schemas.microsoft.com/office/drawing/2014/main" id="{69B90232-3A0D-475D-A126-A5692F0E7545}"/>
              </a:ext>
            </a:extLst>
          </p:cNvPr>
          <p:cNvSpPr>
            <a:spLocks noGrp="1"/>
          </p:cNvSpPr>
          <p:nvPr>
            <p:ph idx="1"/>
          </p:nvPr>
        </p:nvSpPr>
        <p:spPr>
          <a:xfrm>
            <a:off x="757646" y="1600203"/>
            <a:ext cx="10824754" cy="4525963"/>
          </a:xfrm>
        </p:spPr>
        <p:txBody>
          <a:bodyPr>
            <a:normAutofit/>
          </a:bodyPr>
          <a:lstStyle/>
          <a:p>
            <a:r>
              <a:rPr lang="et-EE" sz="2400" dirty="0"/>
              <a:t>Närvivõrgupõhise süntaksianalüüsi aluseks (nt Stanza Pythonile).</a:t>
            </a:r>
          </a:p>
          <a:p>
            <a:r>
              <a:rPr lang="et-EE" sz="2400" dirty="0">
                <a:hlinkClick r:id="rId3"/>
              </a:rPr>
              <a:t>Universal Dependencies (UD) </a:t>
            </a:r>
            <a:r>
              <a:rPr lang="et-EE" sz="2400" dirty="0"/>
              <a:t>– ühtlustatud märgenduse algatus, järgib </a:t>
            </a:r>
            <a:r>
              <a:rPr lang="et-EE" sz="2400" dirty="0">
                <a:hlinkClick r:id="rId4"/>
              </a:rPr>
              <a:t>CoNLL-U</a:t>
            </a:r>
            <a:r>
              <a:rPr lang="et-EE" sz="2400" dirty="0"/>
              <a:t> standardiseeritud märgendusformaati.</a:t>
            </a:r>
          </a:p>
        </p:txBody>
      </p:sp>
      <p:pic>
        <p:nvPicPr>
          <p:cNvPr id="9" name="Picture 8" descr="Text&#10;&#10;Description automatically generated">
            <a:extLst>
              <a:ext uri="{FF2B5EF4-FFF2-40B4-BE49-F238E27FC236}">
                <a16:creationId xmlns:a16="http://schemas.microsoft.com/office/drawing/2014/main" id="{DF17B42C-9AAF-4474-B07C-C7DB0D6F3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06" y="2996951"/>
            <a:ext cx="9501051" cy="3460028"/>
          </a:xfrm>
          <a:prstGeom prst="rect">
            <a:avLst/>
          </a:prstGeom>
        </p:spPr>
      </p:pic>
    </p:spTree>
    <p:extLst>
      <p:ext uri="{BB962C8B-B14F-4D97-AF65-F5344CB8AC3E}">
        <p14:creationId xmlns:p14="http://schemas.microsoft.com/office/powerpoint/2010/main" val="64640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F453-3CF0-4902-82C2-42B8C31ECAAC}"/>
              </a:ext>
            </a:extLst>
          </p:cNvPr>
          <p:cNvSpPr>
            <a:spLocks noGrp="1"/>
          </p:cNvSpPr>
          <p:nvPr>
            <p:ph type="title"/>
          </p:nvPr>
        </p:nvSpPr>
        <p:spPr>
          <a:xfrm>
            <a:off x="1982189" y="502061"/>
            <a:ext cx="8229600" cy="725200"/>
          </a:xfrm>
        </p:spPr>
        <p:txBody>
          <a:bodyPr>
            <a:noAutofit/>
          </a:bodyPr>
          <a:lstStyle/>
          <a:p>
            <a:r>
              <a:rPr lang="et-EE" dirty="0">
                <a:latin typeface="Calibri Light" panose="020F0302020204030204" pitchFamily="34" charset="0"/>
                <a:cs typeface="Calibri Light" panose="020F0302020204030204" pitchFamily="34" charset="0"/>
              </a:rPr>
              <a:t>Hübriidlähenemised</a:t>
            </a:r>
          </a:p>
        </p:txBody>
      </p:sp>
      <p:sp>
        <p:nvSpPr>
          <p:cNvPr id="3" name="Content Placeholder 2">
            <a:extLst>
              <a:ext uri="{FF2B5EF4-FFF2-40B4-BE49-F238E27FC236}">
                <a16:creationId xmlns:a16="http://schemas.microsoft.com/office/drawing/2014/main" id="{35378DD6-492E-41BA-A5DA-16B992C294AA}"/>
              </a:ext>
            </a:extLst>
          </p:cNvPr>
          <p:cNvSpPr>
            <a:spLocks noGrp="1"/>
          </p:cNvSpPr>
          <p:nvPr>
            <p:ph idx="1"/>
          </p:nvPr>
        </p:nvSpPr>
        <p:spPr>
          <a:xfrm>
            <a:off x="748937" y="1515291"/>
            <a:ext cx="9461863" cy="3936584"/>
          </a:xfrm>
        </p:spPr>
        <p:txBody>
          <a:bodyPr/>
          <a:lstStyle/>
          <a:p>
            <a:r>
              <a:rPr lang="et-EE" sz="3000" dirty="0"/>
              <a:t>Peamised reeglipõhise ja statistilise lähenemise kombinatsioonid:</a:t>
            </a:r>
            <a:endParaRPr lang="en-US" sz="3000" dirty="0"/>
          </a:p>
          <a:p>
            <a:pPr lvl="1">
              <a:buFont typeface="Wingdings" panose="05000000000000000000" pitchFamily="2" charset="2"/>
              <a:buChar char="§"/>
            </a:pPr>
            <a:r>
              <a:rPr lang="et-EE" sz="2600" dirty="0"/>
              <a:t>Reeglipõhine analüüs annab kätte </a:t>
            </a:r>
            <a:r>
              <a:rPr lang="et-EE" sz="2600" b="1" dirty="0"/>
              <a:t>tunnused</a:t>
            </a:r>
            <a:r>
              <a:rPr lang="et-EE" sz="2600" dirty="0"/>
              <a:t>, mida statistilises mudelis kasutada.</a:t>
            </a:r>
            <a:endParaRPr lang="en-US" sz="2600" dirty="0"/>
          </a:p>
          <a:p>
            <a:pPr lvl="1">
              <a:buFont typeface="Wingdings" panose="05000000000000000000" pitchFamily="2" charset="2"/>
              <a:buChar char="§"/>
            </a:pPr>
            <a:r>
              <a:rPr lang="et-EE" sz="2600" dirty="0"/>
              <a:t>Masinõppe abil märgendatud teksti analüüsides leitakse </a:t>
            </a:r>
            <a:r>
              <a:rPr lang="et-EE" sz="2600" b="1" dirty="0"/>
              <a:t>reeglite kogum</a:t>
            </a:r>
            <a:r>
              <a:rPr lang="et-EE" sz="2600" dirty="0"/>
              <a:t>, mida programmeerimisel kasutada.</a:t>
            </a:r>
            <a:endParaRPr lang="en-US" sz="2600" dirty="0"/>
          </a:p>
          <a:p>
            <a:endParaRPr lang="et-EE" dirty="0"/>
          </a:p>
        </p:txBody>
      </p:sp>
      <p:pic>
        <p:nvPicPr>
          <p:cNvPr id="4" name="Picture 3">
            <a:extLst>
              <a:ext uri="{FF2B5EF4-FFF2-40B4-BE49-F238E27FC236}">
                <a16:creationId xmlns:a16="http://schemas.microsoft.com/office/drawing/2014/main" id="{D588DB50-2FF2-49BA-BC74-012546B97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8" y="4211723"/>
            <a:ext cx="5984672" cy="2261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8B523C3-9E77-4DE6-95DD-B77B7720046F}"/>
              </a:ext>
            </a:extLst>
          </p:cNvPr>
          <p:cNvPicPr>
            <a:picLocks noChangeAspect="1"/>
          </p:cNvPicPr>
          <p:nvPr/>
        </p:nvPicPr>
        <p:blipFill>
          <a:blip r:embed="rId4"/>
          <a:stretch>
            <a:fillRect/>
          </a:stretch>
        </p:blipFill>
        <p:spPr>
          <a:xfrm>
            <a:off x="5635658" y="4535082"/>
            <a:ext cx="4643012" cy="1833585"/>
          </a:xfrm>
          <a:prstGeom prst="rect">
            <a:avLst/>
          </a:prstGeom>
        </p:spPr>
      </p:pic>
      <p:sp>
        <p:nvSpPr>
          <p:cNvPr id="7" name="TextBox 6">
            <a:extLst>
              <a:ext uri="{FF2B5EF4-FFF2-40B4-BE49-F238E27FC236}">
                <a16:creationId xmlns:a16="http://schemas.microsoft.com/office/drawing/2014/main" id="{5E6C3CE3-98F5-401A-A870-288E072926A5}"/>
              </a:ext>
            </a:extLst>
          </p:cNvPr>
          <p:cNvSpPr txBox="1"/>
          <p:nvPr/>
        </p:nvSpPr>
        <p:spPr>
          <a:xfrm>
            <a:off x="9579429" y="6055857"/>
            <a:ext cx="2220685" cy="338554"/>
          </a:xfrm>
          <a:prstGeom prst="rect">
            <a:avLst/>
          </a:prstGeom>
          <a:noFill/>
        </p:spPr>
        <p:txBody>
          <a:bodyPr wrap="square" rtlCol="0">
            <a:spAutoFit/>
          </a:bodyPr>
          <a:lstStyle/>
          <a:p>
            <a:r>
              <a:rPr lang="et-EE" sz="1600" dirty="0"/>
              <a:t>(Soriano Morales, 2013)</a:t>
            </a:r>
          </a:p>
        </p:txBody>
      </p:sp>
    </p:spTree>
    <p:extLst>
      <p:ext uri="{BB962C8B-B14F-4D97-AF65-F5344CB8AC3E}">
        <p14:creationId xmlns:p14="http://schemas.microsoft.com/office/powerpoint/2010/main" val="432163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931-E4F7-764A-94E4-228169C00C9E}"/>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Juhendatud masinõpe</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F51E2FD-F162-184D-BD03-7C45C7902B20}"/>
              </a:ext>
            </a:extLst>
          </p:cNvPr>
          <p:cNvSpPr>
            <a:spLocks noGrp="1"/>
          </p:cNvSpPr>
          <p:nvPr>
            <p:ph idx="1"/>
          </p:nvPr>
        </p:nvSpPr>
        <p:spPr>
          <a:xfrm>
            <a:off x="609600" y="1600201"/>
            <a:ext cx="10972800" cy="4786312"/>
          </a:xfrm>
        </p:spPr>
        <p:txBody>
          <a:bodyPr>
            <a:normAutofit lnSpcReduction="10000"/>
          </a:bodyPr>
          <a:lstStyle/>
          <a:p>
            <a:r>
              <a:rPr lang="et-EE" dirty="0"/>
              <a:t>Algoritm õpib andmetest, kus prognoositava tunnuse väärtused (sildid) on ette antud. Eesmärk on õppida ära seosed, et teha uute andmete põhjal sarnaseid järeldusi.</a:t>
            </a:r>
          </a:p>
          <a:p>
            <a:pPr lvl="1">
              <a:buFont typeface="Wingdings" panose="05000000000000000000" pitchFamily="2" charset="2"/>
              <a:buChar char="§"/>
            </a:pPr>
            <a:r>
              <a:rPr lang="et-EE" b="1" dirty="0"/>
              <a:t>Klassifitseerimine</a:t>
            </a:r>
            <a:r>
              <a:rPr lang="et-EE" dirty="0"/>
              <a:t> – ennustatakse objekti gruppi kuuluvust.</a:t>
            </a:r>
          </a:p>
          <a:p>
            <a:pPr lvl="1">
              <a:buFont typeface="Wingdings" panose="05000000000000000000" pitchFamily="2" charset="2"/>
              <a:buChar char="§"/>
            </a:pPr>
            <a:r>
              <a:rPr lang="et-EE" b="1" dirty="0"/>
              <a:t>Regressioon</a:t>
            </a:r>
            <a:r>
              <a:rPr lang="et-EE" dirty="0"/>
              <a:t> – ennustatakse mingit arvulist väärtust.</a:t>
            </a:r>
          </a:p>
          <a:p>
            <a:pPr marL="457200" lvl="1" indent="0">
              <a:buNone/>
            </a:pPr>
            <a:endParaRPr lang="et-EE" dirty="0"/>
          </a:p>
          <a:p>
            <a:r>
              <a:rPr lang="et-EE" dirty="0"/>
              <a:t>Näiteid keeletehnoloogiast: </a:t>
            </a:r>
          </a:p>
          <a:p>
            <a:pPr lvl="1">
              <a:buFont typeface="Wingdings" panose="05000000000000000000" pitchFamily="2" charset="2"/>
              <a:buChar char="§"/>
            </a:pPr>
            <a:r>
              <a:rPr lang="et-EE" dirty="0"/>
              <a:t>paraleeltekstidel treenitud masintõlge ja õigekirjakontroll, käsitsi märgendatud tekstidel põhinev keeleanalüüs, tekstide automaatne klassifitseerimine</a:t>
            </a:r>
          </a:p>
        </p:txBody>
      </p:sp>
    </p:spTree>
    <p:extLst>
      <p:ext uri="{BB962C8B-B14F-4D97-AF65-F5344CB8AC3E}">
        <p14:creationId xmlns:p14="http://schemas.microsoft.com/office/powerpoint/2010/main" val="1048200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931-E4F7-764A-94E4-228169C00C9E}"/>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Juhendamata masinõpe</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F51E2FD-F162-184D-BD03-7C45C7902B20}"/>
              </a:ext>
            </a:extLst>
          </p:cNvPr>
          <p:cNvSpPr>
            <a:spLocks noGrp="1"/>
          </p:cNvSpPr>
          <p:nvPr>
            <p:ph idx="1"/>
          </p:nvPr>
        </p:nvSpPr>
        <p:spPr>
          <a:xfrm>
            <a:off x="609600" y="1600201"/>
            <a:ext cx="10972800" cy="4786312"/>
          </a:xfrm>
        </p:spPr>
        <p:txBody>
          <a:bodyPr>
            <a:normAutofit fontScale="92500" lnSpcReduction="10000"/>
          </a:bodyPr>
          <a:lstStyle/>
          <a:p>
            <a:r>
              <a:rPr lang="et-EE" dirty="0"/>
              <a:t>Algoritm õpib andmetest, millega ei ole seotud soovitud väljundile viitavaid silte. Eesmärk on leida peidetud seoseid, mis tulevad esile objektide sarnasuse alusel.</a:t>
            </a:r>
          </a:p>
          <a:p>
            <a:pPr lvl="1">
              <a:buFont typeface="Wingdings" panose="05000000000000000000" pitchFamily="2" charset="2"/>
              <a:buChar char="§"/>
            </a:pPr>
            <a:r>
              <a:rPr lang="et-EE" b="1" dirty="0"/>
              <a:t>Klasterdamine</a:t>
            </a:r>
            <a:r>
              <a:rPr lang="et-EE" dirty="0"/>
              <a:t> – objektid ei ole eelnevalt gruppidesse jagatud, algoritm rühmitab need ise.</a:t>
            </a:r>
            <a:endParaRPr lang="en-US" dirty="0"/>
          </a:p>
          <a:p>
            <a:endParaRPr lang="et-EE" sz="2800" dirty="0"/>
          </a:p>
          <a:p>
            <a:r>
              <a:rPr lang="et-EE" dirty="0"/>
              <a:t>Näiteid keeletehnoloogiast:</a:t>
            </a:r>
          </a:p>
          <a:p>
            <a:pPr lvl="1">
              <a:buFont typeface="Wingdings" panose="05000000000000000000" pitchFamily="2" charset="2"/>
              <a:buChar char="§"/>
            </a:pPr>
            <a:r>
              <a:rPr lang="et-EE" dirty="0"/>
              <a:t>tõenäosuslike keelemudelite koostamine (n-grammimudelid, sõnavektorite mudelid)</a:t>
            </a:r>
            <a:r>
              <a:rPr lang="en-US" dirty="0"/>
              <a:t> </a:t>
            </a:r>
            <a:r>
              <a:rPr lang="en-US" dirty="0" err="1"/>
              <a:t>keelekorrektuuri</a:t>
            </a:r>
            <a:r>
              <a:rPr lang="en-US" dirty="0"/>
              <a:t> ja </a:t>
            </a:r>
            <a:r>
              <a:rPr lang="en-US" dirty="0" err="1"/>
              <a:t>masintõlke</a:t>
            </a:r>
            <a:r>
              <a:rPr lang="en-US" dirty="0"/>
              <a:t> </a:t>
            </a:r>
            <a:r>
              <a:rPr lang="en-US" dirty="0" err="1"/>
              <a:t>jaoks</a:t>
            </a:r>
            <a:r>
              <a:rPr lang="et-EE" dirty="0"/>
              <a:t>, tekstide klasterdamine (nt teema järgi) ja keele genereerimine struktureerimata tekstiandmete põhjal</a:t>
            </a:r>
            <a:endParaRPr lang="en-US" dirty="0"/>
          </a:p>
        </p:txBody>
      </p:sp>
    </p:spTree>
    <p:extLst>
      <p:ext uri="{BB962C8B-B14F-4D97-AF65-F5344CB8AC3E}">
        <p14:creationId xmlns:p14="http://schemas.microsoft.com/office/powerpoint/2010/main" val="154199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931-E4F7-764A-94E4-228169C00C9E}"/>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Masinõppe mõisteid</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F51E2FD-F162-184D-BD03-7C45C7902B20}"/>
              </a:ext>
            </a:extLst>
          </p:cNvPr>
          <p:cNvSpPr>
            <a:spLocks noGrp="1"/>
          </p:cNvSpPr>
          <p:nvPr>
            <p:ph idx="1"/>
          </p:nvPr>
        </p:nvSpPr>
        <p:spPr>
          <a:xfrm>
            <a:off x="609600" y="1600201"/>
            <a:ext cx="10972800" cy="4786312"/>
          </a:xfrm>
        </p:spPr>
        <p:txBody>
          <a:bodyPr>
            <a:normAutofit fontScale="92500" lnSpcReduction="10000"/>
          </a:bodyPr>
          <a:lstStyle/>
          <a:p>
            <a:r>
              <a:rPr lang="en-US" b="1" dirty="0" err="1"/>
              <a:t>Treeningandmestik</a:t>
            </a:r>
            <a:r>
              <a:rPr lang="en-US" dirty="0"/>
              <a:t> – </a:t>
            </a:r>
            <a:r>
              <a:rPr lang="en-US" dirty="0" err="1"/>
              <a:t>andmed</a:t>
            </a:r>
            <a:r>
              <a:rPr lang="en-US" dirty="0"/>
              <a:t>, </a:t>
            </a:r>
            <a:r>
              <a:rPr lang="en-US" dirty="0" err="1"/>
              <a:t>mille</a:t>
            </a:r>
            <a:r>
              <a:rPr lang="en-US" dirty="0"/>
              <a:t> </a:t>
            </a:r>
            <a:r>
              <a:rPr lang="en-US" dirty="0" err="1"/>
              <a:t>põhjal</a:t>
            </a:r>
            <a:r>
              <a:rPr lang="en-US" dirty="0"/>
              <a:t> </a:t>
            </a:r>
            <a:r>
              <a:rPr lang="en-US" dirty="0" err="1"/>
              <a:t>koostatakse</a:t>
            </a:r>
            <a:r>
              <a:rPr lang="en-US" dirty="0"/>
              <a:t> </a:t>
            </a:r>
            <a:r>
              <a:rPr lang="en-US" dirty="0" err="1"/>
              <a:t>masinõppes</a:t>
            </a:r>
            <a:r>
              <a:rPr lang="en-US" dirty="0"/>
              <a:t> </a:t>
            </a:r>
            <a:r>
              <a:rPr lang="en-US" dirty="0" err="1"/>
              <a:t>kasutatav</a:t>
            </a:r>
            <a:r>
              <a:rPr lang="en-US" dirty="0"/>
              <a:t> </a:t>
            </a:r>
            <a:r>
              <a:rPr lang="en-US" dirty="0" err="1"/>
              <a:t>statistiline</a:t>
            </a:r>
            <a:r>
              <a:rPr lang="en-US" dirty="0"/>
              <a:t> </a:t>
            </a:r>
            <a:r>
              <a:rPr lang="en-US" dirty="0" err="1"/>
              <a:t>mudel</a:t>
            </a:r>
            <a:r>
              <a:rPr lang="en-US" dirty="0"/>
              <a:t>.</a:t>
            </a:r>
          </a:p>
          <a:p>
            <a:r>
              <a:rPr lang="en-US" b="1" dirty="0" err="1"/>
              <a:t>Testandmestik</a:t>
            </a:r>
            <a:r>
              <a:rPr lang="en-US" dirty="0"/>
              <a:t> – </a:t>
            </a:r>
            <a:r>
              <a:rPr lang="en-US" dirty="0" err="1"/>
              <a:t>tundmatud</a:t>
            </a:r>
            <a:r>
              <a:rPr lang="en-US" dirty="0"/>
              <a:t> </a:t>
            </a:r>
            <a:r>
              <a:rPr lang="en-US" dirty="0" err="1"/>
              <a:t>andmed</a:t>
            </a:r>
            <a:r>
              <a:rPr lang="en-US" dirty="0"/>
              <a:t>, </a:t>
            </a:r>
            <a:r>
              <a:rPr lang="en-US" dirty="0" err="1"/>
              <a:t>mille</a:t>
            </a:r>
            <a:r>
              <a:rPr lang="en-US" dirty="0"/>
              <a:t> </a:t>
            </a:r>
            <a:r>
              <a:rPr lang="en-US" dirty="0" err="1"/>
              <a:t>põhjal</a:t>
            </a:r>
            <a:r>
              <a:rPr lang="en-US" dirty="0"/>
              <a:t> </a:t>
            </a:r>
            <a:r>
              <a:rPr lang="en-US" dirty="0" err="1"/>
              <a:t>hinnatakse</a:t>
            </a:r>
            <a:r>
              <a:rPr lang="en-US" dirty="0"/>
              <a:t> </a:t>
            </a:r>
            <a:r>
              <a:rPr lang="en-US" dirty="0" err="1"/>
              <a:t>masinõppemudeli</a:t>
            </a:r>
            <a:r>
              <a:rPr lang="en-US" dirty="0"/>
              <a:t> </a:t>
            </a:r>
            <a:r>
              <a:rPr lang="en-US" dirty="0" err="1"/>
              <a:t>tulemuslikkust</a:t>
            </a:r>
            <a:r>
              <a:rPr lang="en-US" dirty="0"/>
              <a:t>. </a:t>
            </a:r>
            <a:r>
              <a:rPr lang="en-US" dirty="0" err="1"/>
              <a:t>Enamasti</a:t>
            </a:r>
            <a:r>
              <a:rPr lang="en-US" dirty="0"/>
              <a:t> 10%–30% </a:t>
            </a:r>
            <a:r>
              <a:rPr lang="en-US" dirty="0" err="1"/>
              <a:t>andmestikust</a:t>
            </a:r>
            <a:r>
              <a:rPr lang="en-US" dirty="0"/>
              <a:t>.</a:t>
            </a:r>
          </a:p>
          <a:p>
            <a:r>
              <a:rPr lang="en-US" dirty="0" err="1"/>
              <a:t>Vahel</a:t>
            </a:r>
            <a:r>
              <a:rPr lang="en-US" dirty="0"/>
              <a:t> </a:t>
            </a:r>
            <a:r>
              <a:rPr lang="en-US" dirty="0" err="1"/>
              <a:t>kasutatakse</a:t>
            </a:r>
            <a:r>
              <a:rPr lang="en-US" dirty="0"/>
              <a:t> </a:t>
            </a:r>
            <a:r>
              <a:rPr lang="en-US" dirty="0" err="1"/>
              <a:t>lisaks</a:t>
            </a:r>
            <a:r>
              <a:rPr lang="en-US" dirty="0"/>
              <a:t> </a:t>
            </a:r>
            <a:r>
              <a:rPr lang="en-US" b="1" dirty="0" err="1"/>
              <a:t>valideerimisandmestikku</a:t>
            </a:r>
            <a:r>
              <a:rPr lang="en-US" dirty="0"/>
              <a:t>, </a:t>
            </a:r>
            <a:r>
              <a:rPr lang="en-US" dirty="0" err="1"/>
              <a:t>mille</a:t>
            </a:r>
            <a:r>
              <a:rPr lang="en-US" dirty="0"/>
              <a:t> </a:t>
            </a:r>
            <a:r>
              <a:rPr lang="en-US" dirty="0" err="1"/>
              <a:t>abil</a:t>
            </a:r>
            <a:r>
              <a:rPr lang="en-US" dirty="0"/>
              <a:t> </a:t>
            </a:r>
            <a:r>
              <a:rPr lang="en-US" dirty="0" err="1"/>
              <a:t>kohendatakse</a:t>
            </a:r>
            <a:r>
              <a:rPr lang="en-US" dirty="0"/>
              <a:t> </a:t>
            </a:r>
            <a:r>
              <a:rPr lang="en-US" dirty="0" err="1"/>
              <a:t>mudelit</a:t>
            </a:r>
            <a:r>
              <a:rPr lang="en-US" dirty="0"/>
              <a:t> </a:t>
            </a:r>
            <a:r>
              <a:rPr lang="en-US" dirty="0" err="1"/>
              <a:t>enne</a:t>
            </a:r>
            <a:r>
              <a:rPr lang="en-US" dirty="0"/>
              <a:t> </a:t>
            </a:r>
            <a:r>
              <a:rPr lang="en-US" dirty="0" err="1"/>
              <a:t>lõplikku</a:t>
            </a:r>
            <a:r>
              <a:rPr lang="en-US" dirty="0"/>
              <a:t> </a:t>
            </a:r>
            <a:r>
              <a:rPr lang="en-US" dirty="0" err="1"/>
              <a:t>testimist</a:t>
            </a:r>
            <a:r>
              <a:rPr lang="en-US" dirty="0"/>
              <a:t>.</a:t>
            </a:r>
            <a:endParaRPr lang="et-EE" dirty="0"/>
          </a:p>
          <a:p>
            <a:r>
              <a:rPr lang="en-US" dirty="0" err="1"/>
              <a:t>Mudeli</a:t>
            </a:r>
            <a:r>
              <a:rPr lang="en-US" dirty="0"/>
              <a:t> </a:t>
            </a:r>
            <a:r>
              <a:rPr lang="en-US" dirty="0" err="1"/>
              <a:t>valideerimiseks</a:t>
            </a:r>
            <a:r>
              <a:rPr lang="en-US" dirty="0"/>
              <a:t> ja/</a:t>
            </a:r>
            <a:r>
              <a:rPr lang="en-US" dirty="0" err="1"/>
              <a:t>või</a:t>
            </a:r>
            <a:r>
              <a:rPr lang="en-US" dirty="0"/>
              <a:t> </a:t>
            </a:r>
            <a:r>
              <a:rPr lang="en-US" dirty="0" err="1"/>
              <a:t>testimiseks</a:t>
            </a:r>
            <a:r>
              <a:rPr lang="en-US" dirty="0"/>
              <a:t> </a:t>
            </a:r>
            <a:r>
              <a:rPr lang="en-US" dirty="0" err="1"/>
              <a:t>võib</a:t>
            </a:r>
            <a:r>
              <a:rPr lang="en-US" dirty="0"/>
              <a:t> </a:t>
            </a:r>
            <a:r>
              <a:rPr lang="en-US" dirty="0" err="1"/>
              <a:t>kasutada</a:t>
            </a:r>
            <a:r>
              <a:rPr lang="en-US" dirty="0"/>
              <a:t> ka </a:t>
            </a:r>
            <a:r>
              <a:rPr lang="en-US" b="1" dirty="0" err="1"/>
              <a:t>ristvalideerimist</a:t>
            </a:r>
            <a:r>
              <a:rPr lang="en-US" dirty="0"/>
              <a:t>, </a:t>
            </a:r>
            <a:r>
              <a:rPr lang="en-US" dirty="0" err="1"/>
              <a:t>mille</a:t>
            </a:r>
            <a:r>
              <a:rPr lang="en-US" dirty="0"/>
              <a:t> </a:t>
            </a:r>
            <a:r>
              <a:rPr lang="en-US" dirty="0" err="1"/>
              <a:t>puhul</a:t>
            </a:r>
            <a:r>
              <a:rPr lang="en-US" dirty="0"/>
              <a:t> </a:t>
            </a:r>
            <a:r>
              <a:rPr lang="en-US" dirty="0" err="1"/>
              <a:t>jagatakse</a:t>
            </a:r>
            <a:r>
              <a:rPr lang="en-US" dirty="0"/>
              <a:t> </a:t>
            </a:r>
            <a:r>
              <a:rPr lang="en-US" dirty="0" err="1"/>
              <a:t>andmestik</a:t>
            </a:r>
            <a:r>
              <a:rPr lang="en-US" dirty="0"/>
              <a:t> </a:t>
            </a:r>
            <a:r>
              <a:rPr lang="en-US" dirty="0" err="1"/>
              <a:t>korduvalt</a:t>
            </a:r>
            <a:r>
              <a:rPr lang="en-US" dirty="0"/>
              <a:t> </a:t>
            </a:r>
            <a:r>
              <a:rPr lang="en-US" dirty="0" err="1"/>
              <a:t>treening</a:t>
            </a:r>
            <a:r>
              <a:rPr lang="en-US" dirty="0"/>
              <a:t>- ja </a:t>
            </a:r>
            <a:r>
              <a:rPr lang="en-US" dirty="0" err="1"/>
              <a:t>testosaks</a:t>
            </a:r>
            <a:r>
              <a:rPr lang="en-US" dirty="0"/>
              <a:t> </a:t>
            </a:r>
            <a:r>
              <a:rPr lang="en-US" dirty="0" err="1"/>
              <a:t>ning</a:t>
            </a:r>
            <a:r>
              <a:rPr lang="en-US" dirty="0"/>
              <a:t> </a:t>
            </a:r>
            <a:r>
              <a:rPr lang="en-US" dirty="0" err="1"/>
              <a:t>leitakse</a:t>
            </a:r>
            <a:r>
              <a:rPr lang="en-US" dirty="0"/>
              <a:t> </a:t>
            </a:r>
            <a:r>
              <a:rPr lang="en-US" dirty="0" err="1"/>
              <a:t>mudeli</a:t>
            </a:r>
            <a:r>
              <a:rPr lang="en-US" dirty="0"/>
              <a:t> </a:t>
            </a:r>
            <a:r>
              <a:rPr lang="en-US" dirty="0" err="1"/>
              <a:t>keskmine</a:t>
            </a:r>
            <a:r>
              <a:rPr lang="en-US" dirty="0"/>
              <a:t> </a:t>
            </a:r>
            <a:r>
              <a:rPr lang="en-US" dirty="0" err="1"/>
              <a:t>tulemuslikkus</a:t>
            </a:r>
            <a:r>
              <a:rPr lang="en-US" dirty="0"/>
              <a:t>.</a:t>
            </a:r>
          </a:p>
          <a:p>
            <a:endParaRPr lang="en-US" dirty="0"/>
          </a:p>
        </p:txBody>
      </p:sp>
    </p:spTree>
    <p:extLst>
      <p:ext uri="{BB962C8B-B14F-4D97-AF65-F5344CB8AC3E}">
        <p14:creationId xmlns:p14="http://schemas.microsoft.com/office/powerpoint/2010/main" val="2301409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931-E4F7-764A-94E4-228169C00C9E}"/>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Masinõppe mõisteid (2)</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F51E2FD-F162-184D-BD03-7C45C7902B20}"/>
              </a:ext>
            </a:extLst>
          </p:cNvPr>
          <p:cNvSpPr>
            <a:spLocks noGrp="1"/>
          </p:cNvSpPr>
          <p:nvPr>
            <p:ph idx="1"/>
          </p:nvPr>
        </p:nvSpPr>
        <p:spPr>
          <a:xfrm>
            <a:off x="609600" y="1600201"/>
            <a:ext cx="10972800" cy="4786312"/>
          </a:xfrm>
        </p:spPr>
        <p:txBody>
          <a:bodyPr>
            <a:normAutofit/>
          </a:bodyPr>
          <a:lstStyle/>
          <a:p>
            <a:r>
              <a:rPr lang="en-US" dirty="0" err="1"/>
              <a:t>Klassifitseerimise</a:t>
            </a:r>
            <a:r>
              <a:rPr lang="en-US" dirty="0"/>
              <a:t> </a:t>
            </a:r>
            <a:r>
              <a:rPr lang="en-US" dirty="0" err="1"/>
              <a:t>tulemuslikkuse</a:t>
            </a:r>
            <a:r>
              <a:rPr lang="en-US" dirty="0"/>
              <a:t> </a:t>
            </a:r>
            <a:r>
              <a:rPr lang="en-US" dirty="0" err="1"/>
              <a:t>parameetrid</a:t>
            </a:r>
            <a:r>
              <a:rPr lang="en-US" dirty="0"/>
              <a:t>:</a:t>
            </a:r>
          </a:p>
          <a:p>
            <a:pPr lvl="1">
              <a:buFont typeface="Wingdings" panose="05000000000000000000" pitchFamily="2" charset="2"/>
              <a:buChar char="§"/>
            </a:pPr>
            <a:r>
              <a:rPr lang="en-US" b="1" dirty="0" err="1"/>
              <a:t>Õigsus</a:t>
            </a:r>
            <a:r>
              <a:rPr lang="en-US" dirty="0"/>
              <a:t> (</a:t>
            </a:r>
            <a:r>
              <a:rPr lang="en-US" i="1" dirty="0"/>
              <a:t>accuracy</a:t>
            </a:r>
            <a:r>
              <a:rPr lang="en-US" dirty="0"/>
              <a:t>) – </a:t>
            </a:r>
            <a:r>
              <a:rPr lang="en-US" dirty="0" err="1"/>
              <a:t>õigesti</a:t>
            </a:r>
            <a:r>
              <a:rPr lang="en-US" dirty="0"/>
              <a:t> </a:t>
            </a:r>
            <a:r>
              <a:rPr lang="en-US" dirty="0" err="1"/>
              <a:t>klassifitseeritud</a:t>
            </a:r>
            <a:r>
              <a:rPr lang="en-US" dirty="0"/>
              <a:t> </a:t>
            </a:r>
            <a:r>
              <a:rPr lang="en-US" dirty="0" err="1"/>
              <a:t>objektide</a:t>
            </a:r>
            <a:r>
              <a:rPr lang="en-US" dirty="0"/>
              <a:t> </a:t>
            </a:r>
            <a:r>
              <a:rPr lang="en-US" dirty="0" err="1"/>
              <a:t>üldosakaal</a:t>
            </a:r>
            <a:r>
              <a:rPr lang="en-US" dirty="0"/>
              <a:t>.</a:t>
            </a:r>
          </a:p>
          <a:p>
            <a:pPr lvl="1">
              <a:buFont typeface="Wingdings" panose="05000000000000000000" pitchFamily="2" charset="2"/>
              <a:buChar char="§"/>
            </a:pPr>
            <a:r>
              <a:rPr lang="en-US" b="1" dirty="0" err="1"/>
              <a:t>Täpsus</a:t>
            </a:r>
            <a:r>
              <a:rPr lang="en-US" dirty="0"/>
              <a:t> (</a:t>
            </a:r>
            <a:r>
              <a:rPr lang="en-US" i="1" dirty="0"/>
              <a:t>precision</a:t>
            </a:r>
            <a:r>
              <a:rPr lang="en-US" dirty="0"/>
              <a:t>) – </a:t>
            </a:r>
            <a:r>
              <a:rPr lang="en-US" dirty="0" err="1"/>
              <a:t>vastavasse</a:t>
            </a:r>
            <a:r>
              <a:rPr lang="en-US" dirty="0"/>
              <a:t> </a:t>
            </a:r>
            <a:r>
              <a:rPr lang="en-US" dirty="0" err="1"/>
              <a:t>klassi</a:t>
            </a:r>
            <a:r>
              <a:rPr lang="en-US" dirty="0"/>
              <a:t> </a:t>
            </a:r>
            <a:r>
              <a:rPr lang="en-US" dirty="0" err="1"/>
              <a:t>määratud</a:t>
            </a:r>
            <a:r>
              <a:rPr lang="en-US" dirty="0"/>
              <a:t> </a:t>
            </a:r>
            <a:r>
              <a:rPr lang="en-US" dirty="0" err="1"/>
              <a:t>objektide</a:t>
            </a:r>
            <a:r>
              <a:rPr lang="en-US" dirty="0"/>
              <a:t> </a:t>
            </a:r>
            <a:r>
              <a:rPr lang="en-US" dirty="0" err="1"/>
              <a:t>osakaal</a:t>
            </a:r>
            <a:r>
              <a:rPr lang="en-US" dirty="0"/>
              <a:t>, mis </a:t>
            </a:r>
            <a:r>
              <a:rPr lang="en-US" dirty="0" err="1"/>
              <a:t>rühmitati</a:t>
            </a:r>
            <a:r>
              <a:rPr lang="en-US" dirty="0"/>
              <a:t> </a:t>
            </a:r>
            <a:r>
              <a:rPr lang="en-US" dirty="0" err="1"/>
              <a:t>õigesti</a:t>
            </a:r>
            <a:r>
              <a:rPr lang="en-US" dirty="0"/>
              <a:t>.</a:t>
            </a:r>
          </a:p>
          <a:p>
            <a:pPr lvl="1">
              <a:buFont typeface="Wingdings" panose="05000000000000000000" pitchFamily="2" charset="2"/>
              <a:buChar char="§"/>
            </a:pPr>
            <a:r>
              <a:rPr lang="en-US" b="1" dirty="0" err="1"/>
              <a:t>Saagis</a:t>
            </a:r>
            <a:r>
              <a:rPr lang="en-US" dirty="0"/>
              <a:t> (</a:t>
            </a:r>
            <a:r>
              <a:rPr lang="en-US" i="1" dirty="0"/>
              <a:t>recall</a:t>
            </a:r>
            <a:r>
              <a:rPr lang="en-US" dirty="0"/>
              <a:t>) – </a:t>
            </a:r>
            <a:r>
              <a:rPr lang="en-US" dirty="0" err="1"/>
              <a:t>vastavasse</a:t>
            </a:r>
            <a:r>
              <a:rPr lang="en-US" dirty="0"/>
              <a:t> </a:t>
            </a:r>
            <a:r>
              <a:rPr lang="en-US" dirty="0" err="1"/>
              <a:t>klassi</a:t>
            </a:r>
            <a:r>
              <a:rPr lang="en-US" dirty="0"/>
              <a:t> </a:t>
            </a:r>
            <a:r>
              <a:rPr lang="en-US" dirty="0" err="1"/>
              <a:t>kuuluvate</a:t>
            </a:r>
            <a:r>
              <a:rPr lang="en-US" dirty="0"/>
              <a:t> </a:t>
            </a:r>
            <a:r>
              <a:rPr lang="en-US" dirty="0" err="1"/>
              <a:t>objektide</a:t>
            </a:r>
            <a:r>
              <a:rPr lang="en-US" dirty="0"/>
              <a:t> </a:t>
            </a:r>
            <a:r>
              <a:rPr lang="en-US" dirty="0" err="1"/>
              <a:t>osakaal</a:t>
            </a:r>
            <a:r>
              <a:rPr lang="en-US" dirty="0"/>
              <a:t>, mis </a:t>
            </a:r>
            <a:r>
              <a:rPr lang="en-US" dirty="0" err="1"/>
              <a:t>rühmitati</a:t>
            </a:r>
            <a:r>
              <a:rPr lang="en-US" dirty="0"/>
              <a:t> </a:t>
            </a:r>
            <a:r>
              <a:rPr lang="en-US" dirty="0" err="1"/>
              <a:t>õigesti</a:t>
            </a:r>
            <a:r>
              <a:rPr lang="en-US" dirty="0"/>
              <a:t>.</a:t>
            </a:r>
          </a:p>
          <a:p>
            <a:endParaRPr lang="et-EE" dirty="0"/>
          </a:p>
          <a:p>
            <a:r>
              <a:rPr lang="et-EE" dirty="0"/>
              <a:t>Vt </a:t>
            </a:r>
            <a:r>
              <a:rPr lang="et-EE" dirty="0">
                <a:hlinkClick r:id="rId3"/>
              </a:rPr>
              <a:t>http://datasci.ee/masinoppe-sonastik/</a:t>
            </a:r>
            <a:r>
              <a:rPr lang="et-EE" dirty="0"/>
              <a:t>. </a:t>
            </a:r>
            <a:endParaRPr lang="en-US" dirty="0"/>
          </a:p>
        </p:txBody>
      </p:sp>
    </p:spTree>
    <p:extLst>
      <p:ext uri="{BB962C8B-B14F-4D97-AF65-F5344CB8AC3E}">
        <p14:creationId xmlns:p14="http://schemas.microsoft.com/office/powerpoint/2010/main" val="3572919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F277-6962-45B9-A026-DDC117AA18D8}"/>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Tekstide klassifitseerimine</a:t>
            </a:r>
          </a:p>
        </p:txBody>
      </p:sp>
      <p:sp>
        <p:nvSpPr>
          <p:cNvPr id="3" name="Content Placeholder 2">
            <a:extLst>
              <a:ext uri="{FF2B5EF4-FFF2-40B4-BE49-F238E27FC236}">
                <a16:creationId xmlns:a16="http://schemas.microsoft.com/office/drawing/2014/main" id="{BF424278-DAD8-4A81-A5A9-F84C76E818EC}"/>
              </a:ext>
            </a:extLst>
          </p:cNvPr>
          <p:cNvSpPr>
            <a:spLocks noGrp="1"/>
          </p:cNvSpPr>
          <p:nvPr>
            <p:ph idx="1"/>
          </p:nvPr>
        </p:nvSpPr>
        <p:spPr>
          <a:xfrm>
            <a:off x="609600" y="1600201"/>
            <a:ext cx="10972800" cy="4748348"/>
          </a:xfrm>
        </p:spPr>
        <p:txBody>
          <a:bodyPr>
            <a:normAutofit lnSpcReduction="10000"/>
          </a:bodyPr>
          <a:lstStyle/>
          <a:p>
            <a:r>
              <a:rPr lang="et-EE" dirty="0"/>
              <a:t>Näiteid kasutusaladest:</a:t>
            </a:r>
          </a:p>
          <a:p>
            <a:pPr lvl="1">
              <a:buFont typeface="Wingdings" panose="05000000000000000000" pitchFamily="2" charset="2"/>
              <a:buChar char="§"/>
            </a:pPr>
            <a:r>
              <a:rPr lang="et-EE" dirty="0"/>
              <a:t>Rämpsposti tuvastus</a:t>
            </a:r>
          </a:p>
          <a:p>
            <a:pPr lvl="1">
              <a:buFont typeface="Wingdings" panose="05000000000000000000" pitchFamily="2" charset="2"/>
              <a:buChar char="§"/>
            </a:pPr>
            <a:r>
              <a:rPr lang="et-EE" dirty="0"/>
              <a:t>Teemasiltide määramine</a:t>
            </a:r>
          </a:p>
          <a:p>
            <a:pPr lvl="1">
              <a:buFont typeface="Wingdings" panose="05000000000000000000" pitchFamily="2" charset="2"/>
              <a:buChar char="§"/>
            </a:pPr>
            <a:r>
              <a:rPr lang="et-EE" dirty="0"/>
              <a:t>Hoiakute analüüs (nt klientide rahulolu hindamine)</a:t>
            </a:r>
          </a:p>
          <a:p>
            <a:pPr lvl="1">
              <a:buFont typeface="Wingdings" panose="05000000000000000000" pitchFamily="2" charset="2"/>
              <a:buChar char="§"/>
            </a:pPr>
            <a:r>
              <a:rPr lang="et-EE" b="1" dirty="0"/>
              <a:t>Keeleoskuse automaathindamine</a:t>
            </a:r>
          </a:p>
          <a:p>
            <a:pPr lvl="1">
              <a:buFont typeface="Wingdings" panose="05000000000000000000" pitchFamily="2" charset="2"/>
              <a:buChar char="§"/>
            </a:pPr>
            <a:r>
              <a:rPr lang="et-EE" dirty="0"/>
              <a:t>Keeletuvastus</a:t>
            </a:r>
          </a:p>
          <a:p>
            <a:pPr lvl="1">
              <a:buFont typeface="Wingdings" panose="05000000000000000000" pitchFamily="2" charset="2"/>
              <a:buChar char="§"/>
            </a:pPr>
            <a:r>
              <a:rPr lang="et-EE" b="1" dirty="0"/>
              <a:t>Stilomeetria</a:t>
            </a:r>
            <a:r>
              <a:rPr lang="et-EE" dirty="0"/>
              <a:t>:</a:t>
            </a:r>
          </a:p>
          <a:p>
            <a:pPr lvl="2"/>
            <a:r>
              <a:rPr lang="et-EE" b="1" dirty="0"/>
              <a:t>Autorituvastus</a:t>
            </a:r>
            <a:r>
              <a:rPr lang="et-EE" dirty="0"/>
              <a:t> (nt kirjanduses, kriminoloogias, plagiarismi ja võltsingute tuvastamises)</a:t>
            </a:r>
          </a:p>
          <a:p>
            <a:pPr lvl="2"/>
            <a:r>
              <a:rPr lang="et-EE" dirty="0"/>
              <a:t>Teksti žanri või ajastu tuvastamine, autori emakeele tuvastus</a:t>
            </a:r>
          </a:p>
        </p:txBody>
      </p:sp>
    </p:spTree>
    <p:extLst>
      <p:ext uri="{BB962C8B-B14F-4D97-AF65-F5344CB8AC3E}">
        <p14:creationId xmlns:p14="http://schemas.microsoft.com/office/powerpoint/2010/main" val="657959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5582-8F2E-4640-A07E-5ABA187ACD9A}"/>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Autorituvastuse näide</a:t>
            </a:r>
          </a:p>
        </p:txBody>
      </p:sp>
      <p:sp>
        <p:nvSpPr>
          <p:cNvPr id="3" name="Content Placeholder 2">
            <a:extLst>
              <a:ext uri="{FF2B5EF4-FFF2-40B4-BE49-F238E27FC236}">
                <a16:creationId xmlns:a16="http://schemas.microsoft.com/office/drawing/2014/main" id="{6CD09EB2-751C-49C9-9634-5ECB1E381DDD}"/>
              </a:ext>
            </a:extLst>
          </p:cNvPr>
          <p:cNvSpPr>
            <a:spLocks noGrp="1"/>
          </p:cNvSpPr>
          <p:nvPr>
            <p:ph idx="1"/>
          </p:nvPr>
        </p:nvSpPr>
        <p:spPr>
          <a:xfrm>
            <a:off x="1750423" y="1268760"/>
            <a:ext cx="8460377" cy="5256584"/>
          </a:xfrm>
        </p:spPr>
        <p:txBody>
          <a:bodyPr>
            <a:normAutofit/>
          </a:bodyPr>
          <a:lstStyle/>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sz="2000" dirty="0"/>
          </a:p>
          <a:p>
            <a:pPr marL="0" indent="0">
              <a:buNone/>
            </a:pPr>
            <a:r>
              <a:rPr lang="et-EE" sz="2000" dirty="0"/>
              <a:t>17. saj näidendi „Henry VIII“ jagatud autorlus: 1. vaatus – John Fletcher ja</a:t>
            </a:r>
          </a:p>
          <a:p>
            <a:pPr marL="0" indent="0">
              <a:buNone/>
            </a:pPr>
            <a:r>
              <a:rPr lang="et-EE" sz="2000" dirty="0"/>
              <a:t>2. vaatus – William Shakespeare; pausikohad värssides (Tarlinskaja 2014)</a:t>
            </a:r>
          </a:p>
        </p:txBody>
      </p:sp>
      <p:pic>
        <p:nvPicPr>
          <p:cNvPr id="5" name="Picture 4">
            <a:extLst>
              <a:ext uri="{FF2B5EF4-FFF2-40B4-BE49-F238E27FC236}">
                <a16:creationId xmlns:a16="http://schemas.microsoft.com/office/drawing/2014/main" id="{95D55744-75B3-40ED-8DE8-048FA8F0C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783" y="1677838"/>
            <a:ext cx="9870879" cy="3911402"/>
          </a:xfrm>
          <a:prstGeom prst="rect">
            <a:avLst/>
          </a:prstGeom>
        </p:spPr>
      </p:pic>
    </p:spTree>
    <p:extLst>
      <p:ext uri="{BB962C8B-B14F-4D97-AF65-F5344CB8AC3E}">
        <p14:creationId xmlns:p14="http://schemas.microsoft.com/office/powerpoint/2010/main" val="72104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F277-6962-45B9-A026-DDC117AA18D8}"/>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Tunnuseid tekstide klassifitseerimisel</a:t>
            </a:r>
          </a:p>
        </p:txBody>
      </p:sp>
      <p:sp>
        <p:nvSpPr>
          <p:cNvPr id="3" name="Content Placeholder 2">
            <a:extLst>
              <a:ext uri="{FF2B5EF4-FFF2-40B4-BE49-F238E27FC236}">
                <a16:creationId xmlns:a16="http://schemas.microsoft.com/office/drawing/2014/main" id="{BF424278-DAD8-4A81-A5A9-F84C76E818EC}"/>
              </a:ext>
            </a:extLst>
          </p:cNvPr>
          <p:cNvSpPr>
            <a:spLocks noGrp="1"/>
          </p:cNvSpPr>
          <p:nvPr>
            <p:ph idx="1"/>
          </p:nvPr>
        </p:nvSpPr>
        <p:spPr>
          <a:xfrm>
            <a:off x="609600" y="1600201"/>
            <a:ext cx="10972800" cy="4748348"/>
          </a:xfrm>
        </p:spPr>
        <p:txBody>
          <a:bodyPr>
            <a:normAutofit/>
          </a:bodyPr>
          <a:lstStyle/>
          <a:p>
            <a:r>
              <a:rPr lang="et-EE" dirty="0"/>
              <a:t>Sõnade ja sõnajärjendite (n-grammide) sagedus</a:t>
            </a:r>
          </a:p>
          <a:p>
            <a:r>
              <a:rPr lang="et-EE" dirty="0"/>
              <a:t>Tähtede ja tähejärjendite (n-grammide) sagedus</a:t>
            </a:r>
          </a:p>
          <a:p>
            <a:r>
              <a:rPr lang="et-EE" dirty="0"/>
              <a:t>Teksti keerukus:</a:t>
            </a:r>
          </a:p>
          <a:p>
            <a:pPr lvl="1">
              <a:buFont typeface="Wingdings" panose="05000000000000000000" pitchFamily="2" charset="2"/>
              <a:buChar char="§"/>
            </a:pPr>
            <a:r>
              <a:rPr lang="et-EE" dirty="0"/>
              <a:t>sõnade pikkus, lausete pikkus ja neist tunnustest tulenevad keerukusmõõdikud (nt LIX, Fog, SMOG, Flesch-Kincaidi indeks)</a:t>
            </a:r>
          </a:p>
          <a:p>
            <a:pPr lvl="1">
              <a:buFont typeface="Wingdings" panose="05000000000000000000" pitchFamily="2" charset="2"/>
              <a:buChar char="§"/>
            </a:pPr>
            <a:r>
              <a:rPr lang="et-EE" dirty="0"/>
              <a:t>sõnavara keerukus (nt unikaalse sõnavara osakaal, sisusõnade osakaal)</a:t>
            </a:r>
          </a:p>
          <a:p>
            <a:pPr lvl="1">
              <a:buFont typeface="Wingdings" panose="05000000000000000000" pitchFamily="2" charset="2"/>
              <a:buChar char="§"/>
            </a:pPr>
            <a:r>
              <a:rPr lang="et-EE" dirty="0"/>
              <a:t>grammatiline keerukus (lausete keerukus, sõnavormide mitmekesisus)</a:t>
            </a:r>
          </a:p>
        </p:txBody>
      </p:sp>
    </p:spTree>
    <p:extLst>
      <p:ext uri="{BB962C8B-B14F-4D97-AF65-F5344CB8AC3E}">
        <p14:creationId xmlns:p14="http://schemas.microsoft.com/office/powerpoint/2010/main" val="109064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4ABC-1AC4-4183-9A88-626F23F1974A}"/>
              </a:ext>
            </a:extLst>
          </p:cNvPr>
          <p:cNvSpPr>
            <a:spLocks noGrp="1"/>
          </p:cNvSpPr>
          <p:nvPr>
            <p:ph type="title"/>
          </p:nvPr>
        </p:nvSpPr>
        <p:spPr>
          <a:xfrm>
            <a:off x="2176653" y="606565"/>
            <a:ext cx="7838694" cy="1325563"/>
          </a:xfrm>
        </p:spPr>
        <p:txBody>
          <a:bodyPr anchor="ctr">
            <a:normAutofit/>
          </a:bodyPr>
          <a:lstStyle/>
          <a:p>
            <a:r>
              <a:rPr lang="en-US" dirty="0" err="1"/>
              <a:t>Masintõlke</a:t>
            </a:r>
            <a:r>
              <a:rPr lang="en-US" dirty="0"/>
              <a:t> a</a:t>
            </a:r>
            <a:r>
              <a:rPr lang="et-EE" dirty="0" err="1"/>
              <a:t>jajoon</a:t>
            </a:r>
            <a:endParaRPr lang="et-EE" dirty="0"/>
          </a:p>
        </p:txBody>
      </p:sp>
      <p:graphicFrame>
        <p:nvGraphicFramePr>
          <p:cNvPr id="5" name="Content Placeholder 2">
            <a:extLst>
              <a:ext uri="{FF2B5EF4-FFF2-40B4-BE49-F238E27FC236}">
                <a16:creationId xmlns:a16="http://schemas.microsoft.com/office/drawing/2014/main" id="{72A7A516-B89A-4BCE-9076-EA34F9D8D8CA}"/>
              </a:ext>
            </a:extLst>
          </p:cNvPr>
          <p:cNvGraphicFramePr>
            <a:graphicFrameLocks noGrp="1"/>
          </p:cNvGraphicFramePr>
          <p:nvPr>
            <p:ph idx="1"/>
          </p:nvPr>
        </p:nvGraphicFramePr>
        <p:xfrm>
          <a:off x="2274656" y="2385391"/>
          <a:ext cx="7642689"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38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9B81-5DDF-4791-B1F2-9B9325A1912C}"/>
              </a:ext>
            </a:extLst>
          </p:cNvPr>
          <p:cNvSpPr>
            <a:spLocks noGrp="1"/>
          </p:cNvSpPr>
          <p:nvPr>
            <p:ph type="title"/>
          </p:nvPr>
        </p:nvSpPr>
        <p:spPr/>
        <p:txBody>
          <a:bodyPr/>
          <a:lstStyle/>
          <a:p>
            <a:r>
              <a:rPr lang="et-EE" dirty="0"/>
              <a:t>Kava</a:t>
            </a:r>
          </a:p>
        </p:txBody>
      </p:sp>
      <p:sp>
        <p:nvSpPr>
          <p:cNvPr id="3" name="Content Placeholder 2">
            <a:extLst>
              <a:ext uri="{FF2B5EF4-FFF2-40B4-BE49-F238E27FC236}">
                <a16:creationId xmlns:a16="http://schemas.microsoft.com/office/drawing/2014/main" id="{DDDDA969-FD81-409C-8230-9D48D4480294}"/>
              </a:ext>
            </a:extLst>
          </p:cNvPr>
          <p:cNvSpPr>
            <a:spLocks noGrp="1"/>
          </p:cNvSpPr>
          <p:nvPr>
            <p:ph idx="1"/>
          </p:nvPr>
        </p:nvSpPr>
        <p:spPr/>
        <p:txBody>
          <a:bodyPr/>
          <a:lstStyle/>
          <a:p>
            <a:r>
              <a:rPr lang="et-EE" sz="3000" dirty="0"/>
              <a:t>Keeletehnoloogia põhimõisted ja rakendusalad</a:t>
            </a:r>
          </a:p>
          <a:p>
            <a:r>
              <a:rPr lang="et-EE" sz="3000" dirty="0"/>
              <a:t>Reeglipõhine ja masinõppepõhine keeletehnoloogia</a:t>
            </a:r>
          </a:p>
          <a:p>
            <a:r>
              <a:rPr lang="et-EE" sz="3000" dirty="0"/>
              <a:t>Mõningad masinõppe mõisted</a:t>
            </a:r>
            <a:endParaRPr lang="en-US" sz="3000" dirty="0"/>
          </a:p>
          <a:p>
            <a:r>
              <a:rPr lang="en-US" sz="3000" dirty="0" err="1"/>
              <a:t>Tekstide</a:t>
            </a:r>
            <a:r>
              <a:rPr lang="en-US" sz="3000" dirty="0"/>
              <a:t> </a:t>
            </a:r>
            <a:r>
              <a:rPr lang="en-US" sz="3000" dirty="0" err="1"/>
              <a:t>klassifitseerimine</a:t>
            </a:r>
            <a:r>
              <a:rPr lang="en-US" sz="3000" dirty="0"/>
              <a:t> ja </a:t>
            </a:r>
            <a:r>
              <a:rPr lang="en-US" sz="3000" dirty="0" err="1"/>
              <a:t>masintõlge</a:t>
            </a:r>
            <a:endParaRPr lang="et-EE" sz="3000" dirty="0"/>
          </a:p>
        </p:txBody>
      </p:sp>
    </p:spTree>
    <p:extLst>
      <p:ext uri="{BB962C8B-B14F-4D97-AF65-F5344CB8AC3E}">
        <p14:creationId xmlns:p14="http://schemas.microsoft.com/office/powerpoint/2010/main" val="4171529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6014-46A5-454D-91B0-09FAA842339A}"/>
              </a:ext>
            </a:extLst>
          </p:cNvPr>
          <p:cNvSpPr>
            <a:spLocks noGrp="1"/>
          </p:cNvSpPr>
          <p:nvPr>
            <p:ph type="title"/>
          </p:nvPr>
        </p:nvSpPr>
        <p:spPr/>
        <p:txBody>
          <a:bodyPr/>
          <a:lstStyle/>
          <a:p>
            <a:endParaRPr lang="et-EE"/>
          </a:p>
        </p:txBody>
      </p:sp>
      <p:pic>
        <p:nvPicPr>
          <p:cNvPr id="5" name="Content Placeholder 4" descr="A screenshot of a cell phone&#10;&#10;Description automatically generated">
            <a:extLst>
              <a:ext uri="{FF2B5EF4-FFF2-40B4-BE49-F238E27FC236}">
                <a16:creationId xmlns:a16="http://schemas.microsoft.com/office/drawing/2014/main" id="{C6AF0B16-9AFD-4F2A-8265-59D6F420AF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620688"/>
            <a:ext cx="8229600" cy="4493312"/>
          </a:xfrm>
        </p:spPr>
      </p:pic>
      <p:sp>
        <p:nvSpPr>
          <p:cNvPr id="6" name="TextBox 5">
            <a:extLst>
              <a:ext uri="{FF2B5EF4-FFF2-40B4-BE49-F238E27FC236}">
                <a16:creationId xmlns:a16="http://schemas.microsoft.com/office/drawing/2014/main" id="{18612705-F241-445F-A794-020B7B22654A}"/>
              </a:ext>
            </a:extLst>
          </p:cNvPr>
          <p:cNvSpPr txBox="1"/>
          <p:nvPr/>
        </p:nvSpPr>
        <p:spPr>
          <a:xfrm>
            <a:off x="2207568" y="5877272"/>
            <a:ext cx="1728192" cy="369332"/>
          </a:xfrm>
          <a:prstGeom prst="rect">
            <a:avLst/>
          </a:prstGeom>
          <a:noFill/>
        </p:spPr>
        <p:txBody>
          <a:bodyPr wrap="square" rtlCol="0">
            <a:spAutoFit/>
          </a:bodyPr>
          <a:lstStyle/>
          <a:p>
            <a:r>
              <a:rPr lang="et-EE" dirty="0"/>
              <a:t>(Sirts 2017)</a:t>
            </a:r>
          </a:p>
        </p:txBody>
      </p:sp>
    </p:spTree>
    <p:extLst>
      <p:ext uri="{BB962C8B-B14F-4D97-AF65-F5344CB8AC3E}">
        <p14:creationId xmlns:p14="http://schemas.microsoft.com/office/powerpoint/2010/main" val="405325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BB460-D309-4592-985B-8C5A393F89FA}"/>
              </a:ext>
            </a:extLst>
          </p:cNvPr>
          <p:cNvSpPr>
            <a:spLocks noGrp="1"/>
          </p:cNvSpPr>
          <p:nvPr>
            <p:ph type="title"/>
          </p:nvPr>
        </p:nvSpPr>
        <p:spPr/>
        <p:txBody>
          <a:bodyPr>
            <a:normAutofit/>
          </a:bodyPr>
          <a:lstStyle/>
          <a:p>
            <a:r>
              <a:rPr lang="et-EE" dirty="0"/>
              <a:t>Närvivõrkudel põhinev ehk neurotõlge</a:t>
            </a:r>
          </a:p>
        </p:txBody>
      </p:sp>
      <p:sp>
        <p:nvSpPr>
          <p:cNvPr id="7" name="Content Placeholder 6">
            <a:extLst>
              <a:ext uri="{FF2B5EF4-FFF2-40B4-BE49-F238E27FC236}">
                <a16:creationId xmlns:a16="http://schemas.microsoft.com/office/drawing/2014/main" id="{D4B81DA2-A6BE-46E9-960E-D91804C4630A}"/>
              </a:ext>
            </a:extLst>
          </p:cNvPr>
          <p:cNvSpPr>
            <a:spLocks noGrp="1"/>
          </p:cNvSpPr>
          <p:nvPr>
            <p:ph idx="1"/>
          </p:nvPr>
        </p:nvSpPr>
        <p:spPr>
          <a:xfrm>
            <a:off x="1981200" y="1340769"/>
            <a:ext cx="8291264" cy="4785395"/>
          </a:xfrm>
        </p:spPr>
        <p:txBody>
          <a:bodyPr>
            <a:normAutofit/>
          </a:bodyPr>
          <a:lstStyle/>
          <a:p>
            <a:pPr marL="0" indent="0">
              <a:buNone/>
            </a:pPr>
            <a:r>
              <a:rPr lang="et-EE" sz="2000" b="1" dirty="0"/>
              <a:t>Tehisnärvivõrk</a:t>
            </a:r>
            <a:r>
              <a:rPr lang="et-EE" sz="2000" dirty="0"/>
              <a:t> – bioloogilise aju eeskujul ehitatud närvivõrkude mudelite kogum. Koosneb omavahel ühendatud sõlmedest e tehisneuronitest. Teadmised pole esitatud konkreetselt, vaid mustritena. Võrreldakse universaalse musta kastiga, mis pakub pea iga süsteemi jaoks ligikaudse lahenduse. (Kalninš &amp; Luts 2017)</a:t>
            </a:r>
          </a:p>
        </p:txBody>
      </p:sp>
      <p:pic>
        <p:nvPicPr>
          <p:cNvPr id="9" name="Picture 8" descr="A close up of a map&#10;&#10;Description automatically generated">
            <a:extLst>
              <a:ext uri="{FF2B5EF4-FFF2-40B4-BE49-F238E27FC236}">
                <a16:creationId xmlns:a16="http://schemas.microsoft.com/office/drawing/2014/main" id="{170AED84-33BA-47AF-B8BA-9564D753E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068960"/>
            <a:ext cx="7227912" cy="2986130"/>
          </a:xfrm>
          <a:prstGeom prst="rect">
            <a:avLst/>
          </a:prstGeom>
        </p:spPr>
      </p:pic>
      <p:sp>
        <p:nvSpPr>
          <p:cNvPr id="10" name="TextBox 9">
            <a:extLst>
              <a:ext uri="{FF2B5EF4-FFF2-40B4-BE49-F238E27FC236}">
                <a16:creationId xmlns:a16="http://schemas.microsoft.com/office/drawing/2014/main" id="{B392865D-D997-4D3D-A150-AD466956BF64}"/>
              </a:ext>
            </a:extLst>
          </p:cNvPr>
          <p:cNvSpPr txBox="1"/>
          <p:nvPr/>
        </p:nvSpPr>
        <p:spPr>
          <a:xfrm>
            <a:off x="1969389" y="6208087"/>
            <a:ext cx="1728192" cy="369332"/>
          </a:xfrm>
          <a:prstGeom prst="rect">
            <a:avLst/>
          </a:prstGeom>
          <a:noFill/>
        </p:spPr>
        <p:txBody>
          <a:bodyPr wrap="square" rtlCol="0">
            <a:spAutoFit/>
          </a:bodyPr>
          <a:lstStyle/>
          <a:p>
            <a:r>
              <a:rPr lang="et-EE" dirty="0"/>
              <a:t>(Sirts 2017)</a:t>
            </a:r>
          </a:p>
        </p:txBody>
      </p:sp>
    </p:spTree>
    <p:extLst>
      <p:ext uri="{BB962C8B-B14F-4D97-AF65-F5344CB8AC3E}">
        <p14:creationId xmlns:p14="http://schemas.microsoft.com/office/powerpoint/2010/main" val="778144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C255CCF-421B-40B3-99D0-4E336E69A3A9}"/>
              </a:ext>
            </a:extLst>
          </p:cNvPr>
          <p:cNvSpPr>
            <a:spLocks noGrp="1"/>
          </p:cNvSpPr>
          <p:nvPr>
            <p:ph idx="1"/>
          </p:nvPr>
        </p:nvSpPr>
        <p:spPr>
          <a:xfrm>
            <a:off x="1981200" y="332657"/>
            <a:ext cx="8229600" cy="5793507"/>
          </a:xfrm>
        </p:spPr>
        <p:txBody>
          <a:bodyPr>
            <a:normAutofit/>
          </a:bodyPr>
          <a:lstStyle/>
          <a:p>
            <a:r>
              <a:rPr lang="et-EE" sz="2400" dirty="0"/>
              <a:t>Kuidas inimene tõlgib? Tõlkeprotsessi pole suudetud täpselt modelleerida. Neurotõlge erineb inimtõlkest, kuid tulemus on sarnasem kui klassikaliste lähenemiste puhul.</a:t>
            </a:r>
          </a:p>
          <a:p>
            <a:r>
              <a:rPr lang="et-EE" sz="2400" dirty="0"/>
              <a:t>Närvivõrkudepõhine masintõlge </a:t>
            </a:r>
            <a:r>
              <a:rPr lang="et-EE" sz="2400" b="1" dirty="0"/>
              <a:t>õpib genereerima juhuslikku teksti, arvestades sisendteksti</a:t>
            </a:r>
            <a:r>
              <a:rPr lang="et-EE" sz="2400" dirty="0"/>
              <a:t>. Võrdluseks: inimesed ei tõlgi üksikute sõnade kaupa, neil on peas </a:t>
            </a:r>
            <a:r>
              <a:rPr lang="en-US" sz="2400" dirty="0" err="1"/>
              <a:t>tervikpilt</a:t>
            </a:r>
            <a:r>
              <a:rPr lang="en-US" sz="2400" dirty="0"/>
              <a:t> </a:t>
            </a:r>
            <a:r>
              <a:rPr lang="en-US" sz="2400" dirty="0" err="1"/>
              <a:t>lausest</a:t>
            </a:r>
            <a:r>
              <a:rPr lang="et-EE" sz="2400" dirty="0"/>
              <a:t>.</a:t>
            </a:r>
          </a:p>
        </p:txBody>
      </p:sp>
      <p:pic>
        <p:nvPicPr>
          <p:cNvPr id="11" name="Picture 10" descr="A picture containing bird, tree, flower&#10;&#10;Description automatically generated">
            <a:extLst>
              <a:ext uri="{FF2B5EF4-FFF2-40B4-BE49-F238E27FC236}">
                <a16:creationId xmlns:a16="http://schemas.microsoft.com/office/drawing/2014/main" id="{38EF80A4-A711-4FD6-9A7B-91843C838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596" y="2801481"/>
            <a:ext cx="7272808" cy="3382701"/>
          </a:xfrm>
          <a:prstGeom prst="rect">
            <a:avLst/>
          </a:prstGeom>
          <a:ln>
            <a:solidFill>
              <a:schemeClr val="tx2"/>
            </a:solidFill>
          </a:ln>
        </p:spPr>
      </p:pic>
      <p:sp>
        <p:nvSpPr>
          <p:cNvPr id="12" name="TextBox 11">
            <a:extLst>
              <a:ext uri="{FF2B5EF4-FFF2-40B4-BE49-F238E27FC236}">
                <a16:creationId xmlns:a16="http://schemas.microsoft.com/office/drawing/2014/main" id="{B2319E6E-B2AA-4C68-85F9-8089FD976161}"/>
              </a:ext>
            </a:extLst>
          </p:cNvPr>
          <p:cNvSpPr txBox="1"/>
          <p:nvPr/>
        </p:nvSpPr>
        <p:spPr>
          <a:xfrm>
            <a:off x="2351584" y="6340678"/>
            <a:ext cx="1728192" cy="369332"/>
          </a:xfrm>
          <a:prstGeom prst="rect">
            <a:avLst/>
          </a:prstGeom>
          <a:noFill/>
        </p:spPr>
        <p:txBody>
          <a:bodyPr wrap="square" rtlCol="0">
            <a:spAutoFit/>
          </a:bodyPr>
          <a:lstStyle/>
          <a:p>
            <a:r>
              <a:rPr lang="et-EE" dirty="0"/>
              <a:t>(Fišel 2019)</a:t>
            </a:r>
          </a:p>
        </p:txBody>
      </p:sp>
    </p:spTree>
    <p:extLst>
      <p:ext uri="{BB962C8B-B14F-4D97-AF65-F5344CB8AC3E}">
        <p14:creationId xmlns:p14="http://schemas.microsoft.com/office/powerpoint/2010/main" val="225449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D2DE83-F354-452A-A317-FEFCFCAD0763}"/>
              </a:ext>
            </a:extLst>
          </p:cNvPr>
          <p:cNvSpPr>
            <a:spLocks noGrp="1"/>
          </p:cNvSpPr>
          <p:nvPr>
            <p:ph idx="1"/>
          </p:nvPr>
        </p:nvSpPr>
        <p:spPr>
          <a:xfrm>
            <a:off x="1981200" y="274639"/>
            <a:ext cx="8229600" cy="5851525"/>
          </a:xfrm>
        </p:spPr>
        <p:txBody>
          <a:bodyPr>
            <a:normAutofit/>
          </a:bodyPr>
          <a:lstStyle/>
          <a:p>
            <a:pPr marL="0" indent="0">
              <a:buNone/>
            </a:pPr>
            <a:r>
              <a:rPr lang="et-EE" sz="2000" dirty="0"/>
              <a:t>Selgitusest, et närvivõrgud imiteerivad inimaju ja seoseid närvirakkude vahel, on täpsem öelda, et nad </a:t>
            </a:r>
            <a:r>
              <a:rPr lang="et-EE" sz="2000" b="1" dirty="0"/>
              <a:t>teisendavad vektoreid</a:t>
            </a:r>
            <a:r>
              <a:rPr lang="et-EE" sz="2000" dirty="0"/>
              <a:t>.</a:t>
            </a:r>
          </a:p>
          <a:p>
            <a:pPr marL="0" indent="0">
              <a:buNone/>
            </a:pPr>
            <a:r>
              <a:rPr lang="et-EE" sz="2000" b="1" dirty="0"/>
              <a:t>Vektor </a:t>
            </a:r>
            <a:r>
              <a:rPr lang="et-EE" sz="2000" dirty="0"/>
              <a:t>– arvude jada, millel on algus- ja lõpp-punkt, siht ja suund. Vektorid võivad paikneda ka hüperruumis. Iga vektor kirjeldab mingit sisendit, nt sõna. Vektoreid saab nt horisontaalselt kokku sulatada või pöörata keskpunkti suhtes, kuid nad ei kaota teisendades tähendust ega omavahelisi suhteid.</a:t>
            </a:r>
          </a:p>
          <a:p>
            <a:pPr marL="0" indent="0">
              <a:buNone/>
            </a:pPr>
            <a:r>
              <a:rPr lang="et-EE" sz="2000" b="1" dirty="0"/>
              <a:t>Närvivõrgud esitavad sisendit vektorite abil ja teisendavad sisendi vektorid väljundi vektoriteks. </a:t>
            </a:r>
            <a:r>
              <a:rPr lang="et-EE" sz="2000" dirty="0"/>
              <a:t>(Fišel 2019)</a:t>
            </a:r>
            <a:endParaRPr lang="et-EE" sz="2000" b="1" dirty="0"/>
          </a:p>
        </p:txBody>
      </p:sp>
      <p:pic>
        <p:nvPicPr>
          <p:cNvPr id="5" name="Picture 4" descr="A screenshot of a cell phone&#10;&#10;Description automatically generated">
            <a:extLst>
              <a:ext uri="{FF2B5EF4-FFF2-40B4-BE49-F238E27FC236}">
                <a16:creationId xmlns:a16="http://schemas.microsoft.com/office/drawing/2014/main" id="{6E15BC32-2395-4995-9861-3384CED15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9" y="2943112"/>
            <a:ext cx="6522661" cy="3880395"/>
          </a:xfrm>
          <a:prstGeom prst="rect">
            <a:avLst/>
          </a:prstGeom>
        </p:spPr>
      </p:pic>
    </p:spTree>
    <p:extLst>
      <p:ext uri="{BB962C8B-B14F-4D97-AF65-F5344CB8AC3E}">
        <p14:creationId xmlns:p14="http://schemas.microsoft.com/office/powerpoint/2010/main" val="4271253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C87F-1896-4380-9EDB-4C23A87262B4}"/>
              </a:ext>
            </a:extLst>
          </p:cNvPr>
          <p:cNvSpPr>
            <a:spLocks noGrp="1"/>
          </p:cNvSpPr>
          <p:nvPr>
            <p:ph type="title"/>
          </p:nvPr>
        </p:nvSpPr>
        <p:spPr/>
        <p:txBody>
          <a:bodyPr/>
          <a:lstStyle/>
          <a:p>
            <a:r>
              <a:rPr lang="et-EE" dirty="0"/>
              <a:t>Neurotõlge </a:t>
            </a:r>
            <a:r>
              <a:rPr lang="et-EE" i="1" dirty="0"/>
              <a:t>vs.</a:t>
            </a:r>
            <a:r>
              <a:rPr lang="et-EE" dirty="0"/>
              <a:t> statistiline MT</a:t>
            </a:r>
          </a:p>
        </p:txBody>
      </p:sp>
      <p:sp>
        <p:nvSpPr>
          <p:cNvPr id="3" name="Content Placeholder 2">
            <a:extLst>
              <a:ext uri="{FF2B5EF4-FFF2-40B4-BE49-F238E27FC236}">
                <a16:creationId xmlns:a16="http://schemas.microsoft.com/office/drawing/2014/main" id="{7A4088BC-1DF4-4A78-9784-6494FD1AFA32}"/>
              </a:ext>
            </a:extLst>
          </p:cNvPr>
          <p:cNvSpPr>
            <a:spLocks noGrp="1"/>
          </p:cNvSpPr>
          <p:nvPr>
            <p:ph idx="1"/>
          </p:nvPr>
        </p:nvSpPr>
        <p:spPr>
          <a:xfrm>
            <a:off x="1981200" y="1417638"/>
            <a:ext cx="8229600" cy="5165724"/>
          </a:xfrm>
        </p:spPr>
        <p:txBody>
          <a:bodyPr>
            <a:normAutofit fontScale="70000" lnSpcReduction="20000"/>
          </a:bodyPr>
          <a:lstStyle/>
          <a:p>
            <a:r>
              <a:rPr lang="et-EE" dirty="0"/>
              <a:t>Mõlemad süsteemid oskavad seda, mida on õppinud – nt ei oska seadustekstide najal treenitud süsteem tõlkida ilukirjandust.</a:t>
            </a:r>
          </a:p>
          <a:p>
            <a:r>
              <a:rPr lang="et-EE" dirty="0"/>
              <a:t>Treeningtekstide maht peab olema piisavalt suur – muidu ei õpi mudel üldistusi tegema, vaid n-ö tuubib treeninglausepaarid pähe.</a:t>
            </a:r>
          </a:p>
          <a:p>
            <a:pPr lvl="1"/>
            <a:r>
              <a:rPr lang="et-EE" dirty="0"/>
              <a:t>Nt Tolstoi „Sõja ja rahu“ või Tammsaare „Tõe ja õiguse“ kõigi köidete maht on üle 30 000 lause, kuid TÜ neurotõlkeprogrammi treenimisel on kasutatud 550-kordset „Tõe ja õiguse“ mahtu (materjal ei kattu).</a:t>
            </a:r>
          </a:p>
          <a:p>
            <a:r>
              <a:rPr lang="et-EE" b="1" dirty="0"/>
              <a:t>Vead on erinevad: </a:t>
            </a:r>
          </a:p>
          <a:p>
            <a:pPr lvl="1"/>
            <a:r>
              <a:rPr lang="et-EE" dirty="0"/>
              <a:t>neurotõlge võib anda täiesti teise tähendusega n-ö tõlkeid, mis on grammatiliselt õiged (eiratakse lähtekeelse lause lõpuosa); </a:t>
            </a:r>
          </a:p>
          <a:p>
            <a:pPr lvl="1"/>
            <a:r>
              <a:rPr lang="et-EE" dirty="0"/>
              <a:t>statistiline MT kasutab õigeid sõnu, aga paneb neid valesti kokku.</a:t>
            </a:r>
          </a:p>
          <a:p>
            <a:r>
              <a:rPr lang="et-EE" dirty="0"/>
              <a:t>Kairit Sirts: „Neurotõlge on ca 2 aastaga jõudnud sinna, kuhu statistilisel masintõlkel jõudmiseks kulus 25 aastat.“ </a:t>
            </a:r>
          </a:p>
          <a:p>
            <a:pPr marL="0" indent="0">
              <a:buNone/>
            </a:pPr>
            <a:endParaRPr lang="et-EE" dirty="0"/>
          </a:p>
          <a:p>
            <a:pPr marL="0" indent="0">
              <a:buNone/>
            </a:pPr>
            <a:r>
              <a:rPr lang="et-EE" dirty="0"/>
              <a:t>(Sirts 2017; Fišel 2019; Kalninš &amp; Luts 2017)</a:t>
            </a:r>
          </a:p>
        </p:txBody>
      </p:sp>
    </p:spTree>
    <p:extLst>
      <p:ext uri="{BB962C8B-B14F-4D97-AF65-F5344CB8AC3E}">
        <p14:creationId xmlns:p14="http://schemas.microsoft.com/office/powerpoint/2010/main" val="4131438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CA80-BCE0-45A4-A7AC-2827CB535F03}"/>
              </a:ext>
            </a:extLst>
          </p:cNvPr>
          <p:cNvSpPr>
            <a:spLocks noGrp="1"/>
          </p:cNvSpPr>
          <p:nvPr>
            <p:ph type="title"/>
          </p:nvPr>
        </p:nvSpPr>
        <p:spPr/>
        <p:txBody>
          <a:bodyPr/>
          <a:lstStyle/>
          <a:p>
            <a:r>
              <a:rPr lang="et-EE" dirty="0"/>
              <a:t>Neurotõlke lisavõimalused</a:t>
            </a:r>
          </a:p>
        </p:txBody>
      </p:sp>
      <p:sp>
        <p:nvSpPr>
          <p:cNvPr id="3" name="Content Placeholder 2">
            <a:extLst>
              <a:ext uri="{FF2B5EF4-FFF2-40B4-BE49-F238E27FC236}">
                <a16:creationId xmlns:a16="http://schemas.microsoft.com/office/drawing/2014/main" id="{88077425-6706-4C1B-BA9C-F02800AC48BF}"/>
              </a:ext>
            </a:extLst>
          </p:cNvPr>
          <p:cNvSpPr>
            <a:spLocks noGrp="1"/>
          </p:cNvSpPr>
          <p:nvPr>
            <p:ph idx="1"/>
          </p:nvPr>
        </p:nvSpPr>
        <p:spPr>
          <a:xfrm>
            <a:off x="1981200" y="1340769"/>
            <a:ext cx="8229600" cy="4785395"/>
          </a:xfrm>
        </p:spPr>
        <p:txBody>
          <a:bodyPr>
            <a:normAutofit/>
          </a:bodyPr>
          <a:lstStyle/>
          <a:p>
            <a:r>
              <a:rPr lang="et-EE" sz="2000" dirty="0"/>
              <a:t>Suudab ilma lisapingutuseta lahendada </a:t>
            </a:r>
            <a:r>
              <a:rPr lang="et-EE" sz="2000" b="1" dirty="0"/>
              <a:t>tõlkimisega analoogseid ülesandeid</a:t>
            </a:r>
            <a:r>
              <a:rPr lang="et-EE" sz="2000" dirty="0"/>
              <a:t>, nt grammatikavigade parandamine ja stiili kohendamine (ametlik </a:t>
            </a:r>
            <a:r>
              <a:rPr lang="et-EE" sz="2000" i="1" dirty="0"/>
              <a:t>vs.</a:t>
            </a:r>
            <a:r>
              <a:rPr lang="et-EE" sz="2000" dirty="0"/>
              <a:t> kõnekeel), ilma et talle oleks näidatud, kuidas vigu parandada või stiili kohendada (nt eesti-eesti, inglise-inglise suunal).</a:t>
            </a:r>
          </a:p>
          <a:p>
            <a:r>
              <a:rPr lang="et-EE" sz="2000" dirty="0"/>
              <a:t>Kui sisendiks on inglise-eesti ja läti-vene tõlkepaarid, õpib programm ka tõlkimist eesti-inglise ja vene-läti suunal, samuti risti tõlkimist.</a:t>
            </a:r>
          </a:p>
          <a:p>
            <a:r>
              <a:rPr lang="et-EE" sz="2000" dirty="0"/>
              <a:t>Siiski </a:t>
            </a:r>
            <a:r>
              <a:rPr lang="et-EE" sz="2000" b="1" dirty="0"/>
              <a:t>pole tegemist mõtleva masinaga</a:t>
            </a:r>
            <a:r>
              <a:rPr lang="et-EE" sz="2000" dirty="0"/>
              <a:t>, kes on „keele ära õppinud“. Ta on lihtsalt õppinud nähtud sisendi põhjal teksti genereerima ehk sisendit ja väljundit siduma. Tegemist on </a:t>
            </a:r>
            <a:r>
              <a:rPr lang="et-EE" sz="2000" b="1" dirty="0"/>
              <a:t>kitsa tehisintellektiga </a:t>
            </a:r>
            <a:r>
              <a:rPr lang="et-EE" sz="2000" dirty="0"/>
              <a:t>– insenerilahendusega, millel on piiratud kasutus.</a:t>
            </a:r>
          </a:p>
        </p:txBody>
      </p:sp>
      <p:pic>
        <p:nvPicPr>
          <p:cNvPr id="5" name="Picture 4" descr="A picture containing drawing, bicycle&#10;&#10;Description automatically generated">
            <a:extLst>
              <a:ext uri="{FF2B5EF4-FFF2-40B4-BE49-F238E27FC236}">
                <a16:creationId xmlns:a16="http://schemas.microsoft.com/office/drawing/2014/main" id="{ADEBDD89-9B74-44EF-86C2-E0C672326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610177"/>
            <a:ext cx="6630888" cy="1814111"/>
          </a:xfrm>
          <a:prstGeom prst="rect">
            <a:avLst/>
          </a:prstGeom>
        </p:spPr>
      </p:pic>
      <p:pic>
        <p:nvPicPr>
          <p:cNvPr id="6" name="Picture 5">
            <a:extLst>
              <a:ext uri="{FF2B5EF4-FFF2-40B4-BE49-F238E27FC236}">
                <a16:creationId xmlns:a16="http://schemas.microsoft.com/office/drawing/2014/main" id="{2C85BF4A-A7F3-456F-92E8-68BF755AB11F}"/>
              </a:ext>
            </a:extLst>
          </p:cNvPr>
          <p:cNvPicPr>
            <a:picLocks noChangeAspect="1"/>
          </p:cNvPicPr>
          <p:nvPr/>
        </p:nvPicPr>
        <p:blipFill>
          <a:blip r:embed="rId4"/>
          <a:stretch>
            <a:fillRect/>
          </a:stretch>
        </p:blipFill>
        <p:spPr>
          <a:xfrm>
            <a:off x="8832304" y="5781407"/>
            <a:ext cx="1780186" cy="493819"/>
          </a:xfrm>
          <a:prstGeom prst="rect">
            <a:avLst/>
          </a:prstGeom>
        </p:spPr>
      </p:pic>
    </p:spTree>
    <p:extLst>
      <p:ext uri="{BB962C8B-B14F-4D97-AF65-F5344CB8AC3E}">
        <p14:creationId xmlns:p14="http://schemas.microsoft.com/office/powerpoint/2010/main" val="436224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931-E4F7-764A-94E4-228169C00C9E}"/>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Kirjandus</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AF51E2FD-F162-184D-BD03-7C45C7902B20}"/>
              </a:ext>
            </a:extLst>
          </p:cNvPr>
          <p:cNvSpPr>
            <a:spLocks noGrp="1"/>
          </p:cNvSpPr>
          <p:nvPr>
            <p:ph idx="1"/>
          </p:nvPr>
        </p:nvSpPr>
        <p:spPr>
          <a:xfrm>
            <a:off x="609600" y="1489166"/>
            <a:ext cx="10972800" cy="4897347"/>
          </a:xfrm>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t-EE" sz="2600" b="1" i="0" u="none" strike="noStrike" kern="1200" cap="none" spc="0" normalizeH="0" baseline="0" noProof="0" dirty="0">
                <a:ln>
                  <a:noFill/>
                </a:ln>
                <a:solidFill>
                  <a:prstClr val="black"/>
                </a:solidFill>
                <a:effectLst/>
                <a:uLnTx/>
                <a:uFillTx/>
                <a:latin typeface="Calibri"/>
                <a:ea typeface="+mn-ea"/>
                <a:cs typeface="+mn-cs"/>
              </a:rPr>
              <a:t>Bick, E. &amp; Didriksen, T. (2015). </a:t>
            </a:r>
            <a:r>
              <a:rPr kumimoji="0" lang="et-EE" sz="2600" b="0" i="0" u="none" strike="noStrike" kern="1200" cap="none" spc="0" normalizeH="0" baseline="0" noProof="0" dirty="0">
                <a:ln>
                  <a:noFill/>
                </a:ln>
                <a:solidFill>
                  <a:prstClr val="black"/>
                </a:solidFill>
                <a:effectLst/>
                <a:uLnTx/>
                <a:uFillTx/>
                <a:latin typeface="Calibri"/>
                <a:ea typeface="+mn-ea"/>
                <a:cs typeface="+mn-cs"/>
              </a:rPr>
              <a:t>CG-3 - Beyond Classical Constraint Grammar. In: Beáta Megyesi: Proceedings of NODALIDA 2015, May 11-13, 2015, Vilnius, Lithuania. pp. 31-39. Linköping: LiU Electronic Press. </a:t>
            </a:r>
            <a:r>
              <a:rPr kumimoji="0" lang="et-EE" sz="2600" b="0" i="0" u="none" strike="noStrike" kern="1200" cap="none" spc="0" normalizeH="0" baseline="0" noProof="0" dirty="0">
                <a:ln>
                  <a:noFill/>
                </a:ln>
                <a:solidFill>
                  <a:prstClr val="black"/>
                </a:solidFill>
                <a:effectLst/>
                <a:uLnTx/>
                <a:uFillTx/>
                <a:latin typeface="Calibri"/>
                <a:ea typeface="+mn-ea"/>
                <a:cs typeface="+mn-cs"/>
                <a:hlinkClick r:id="rId3"/>
              </a:rPr>
              <a:t>http://www.aclweb.org/anthology/W15-1807</a:t>
            </a:r>
            <a:r>
              <a:rPr kumimoji="0" lang="et-EE" sz="26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Cole, R</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n-US" sz="2600" b="1" i="0" u="none" strike="noStrike" kern="1200" cap="none" spc="0" normalizeH="0" baseline="0" noProof="0" dirty="0" err="1">
                <a:ln>
                  <a:noFill/>
                </a:ln>
                <a:solidFill>
                  <a:prstClr val="black"/>
                </a:solidFill>
                <a:effectLst/>
                <a:uLnTx/>
                <a:uFillTx/>
                <a:latin typeface="Calibri"/>
                <a:ea typeface="+mn-ea"/>
                <a:cs typeface="+mn-cs"/>
              </a:rPr>
              <a:t>Mariani</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t-EE" sz="2600" b="1" i="0" u="none" strike="noStrike" kern="1200" cap="none" spc="0" normalizeH="0" baseline="0" noProof="0" dirty="0">
                <a:ln>
                  <a:noFill/>
                </a:ln>
                <a:solidFill>
                  <a:prstClr val="black"/>
                </a:solidFill>
                <a:effectLst/>
                <a:uLnTx/>
                <a:uFillTx/>
                <a:latin typeface="Calibri"/>
                <a:ea typeface="+mn-ea"/>
                <a:cs typeface="+mn-cs"/>
              </a:rPr>
              <a:t>J., </a:t>
            </a:r>
            <a:r>
              <a:rPr kumimoji="0" lang="en-US" sz="2600" b="1" i="0" u="none" strike="noStrike" kern="1200" cap="none" spc="0" normalizeH="0" baseline="0" noProof="0" dirty="0" err="1">
                <a:ln>
                  <a:noFill/>
                </a:ln>
                <a:solidFill>
                  <a:prstClr val="black"/>
                </a:solidFill>
                <a:effectLst/>
                <a:uLnTx/>
                <a:uFillTx/>
                <a:latin typeface="Calibri"/>
                <a:ea typeface="+mn-ea"/>
                <a:cs typeface="+mn-cs"/>
              </a:rPr>
              <a:t>Uszkoreit</a:t>
            </a:r>
            <a:r>
              <a:rPr kumimoji="0" lang="et-EE" sz="2600" b="1" i="0" u="none" strike="noStrike" kern="1200" cap="none" spc="0" normalizeH="0" baseline="0" noProof="0" dirty="0">
                <a:ln>
                  <a:noFill/>
                </a:ln>
                <a:solidFill>
                  <a:prstClr val="black"/>
                </a:solidFill>
                <a:effectLst/>
                <a:uLnTx/>
                <a:uFillTx/>
                <a:latin typeface="Calibri"/>
                <a:ea typeface="+mn-ea"/>
                <a:cs typeface="+mn-cs"/>
              </a:rPr>
              <a:t>, H. et al. </a:t>
            </a:r>
            <a:r>
              <a:rPr kumimoji="0" lang="en-US" sz="2600" b="1" i="0" u="none" strike="noStrike" kern="1200" cap="none" spc="0" normalizeH="0" baseline="0" noProof="0" dirty="0">
                <a:ln>
                  <a:noFill/>
                </a:ln>
                <a:solidFill>
                  <a:prstClr val="black"/>
                </a:solidFill>
                <a:effectLst/>
                <a:uLnTx/>
                <a:uFillTx/>
                <a:latin typeface="Calibri"/>
                <a:ea typeface="+mn-ea"/>
                <a:cs typeface="+mn-cs"/>
              </a:rPr>
              <a:t>(</a:t>
            </a:r>
            <a:r>
              <a:rPr kumimoji="0" lang="et-EE" sz="2600" b="1" i="0" u="none" strike="noStrike" kern="1200" cap="none" spc="0" normalizeH="0" baseline="0" noProof="0" dirty="0">
                <a:ln>
                  <a:noFill/>
                </a:ln>
                <a:solidFill>
                  <a:prstClr val="black"/>
                </a:solidFill>
                <a:effectLst/>
                <a:uLnTx/>
                <a:uFillTx/>
                <a:latin typeface="Calibri"/>
                <a:ea typeface="+mn-ea"/>
                <a:cs typeface="+mn-cs"/>
              </a:rPr>
              <a:t>Eds</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1997</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n-US" sz="2600" b="0" i="0" u="none" strike="noStrike" kern="1200" cap="none" spc="0" normalizeH="0" baseline="0" noProof="0" dirty="0">
                <a:ln>
                  <a:noFill/>
                </a:ln>
                <a:solidFill>
                  <a:prstClr val="black"/>
                </a:solidFill>
                <a:effectLst/>
                <a:uLnTx/>
                <a:uFillTx/>
                <a:latin typeface="Calibri"/>
                <a:ea typeface="+mn-ea"/>
                <a:cs typeface="+mn-cs"/>
              </a:rPr>
              <a:t>Survey of the state of the art in human language technology. Cambridge: Cambridge University Press. </a:t>
            </a:r>
            <a:r>
              <a:rPr kumimoji="0" lang="en-US" sz="2600" b="0" i="0" u="none" strike="noStrike" kern="1200" cap="none" spc="0" normalizeH="0" baseline="0" noProof="0" dirty="0">
                <a:ln>
                  <a:noFill/>
                </a:ln>
                <a:solidFill>
                  <a:prstClr val="black"/>
                </a:solidFill>
                <a:effectLst/>
                <a:uLnTx/>
                <a:uFillTx/>
                <a:latin typeface="Calibri"/>
                <a:ea typeface="+mn-ea"/>
                <a:cs typeface="+mn-cs"/>
                <a:hlinkClick r:id="rId4"/>
              </a:rPr>
              <a:t>http://www.dfki.de/~hansu/HLT-Survey.pdf</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Cunningham, H</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1999</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n-US" sz="2600" b="0" i="0" u="none" strike="noStrike" kern="1200" cap="none" spc="0" normalizeH="0" baseline="0" noProof="0" dirty="0">
                <a:ln>
                  <a:noFill/>
                </a:ln>
                <a:solidFill>
                  <a:prstClr val="black"/>
                </a:solidFill>
                <a:effectLst/>
                <a:uLnTx/>
                <a:uFillTx/>
                <a:latin typeface="Calibri"/>
                <a:ea typeface="+mn-ea"/>
                <a:cs typeface="+mn-cs"/>
              </a:rPr>
              <a:t>A definition and short history of Language Engineering. – Natural Language Engineering, 5(1), 1–16. </a:t>
            </a:r>
          </a:p>
          <a:p>
            <a:pPr>
              <a:defRPr/>
            </a:pPr>
            <a:r>
              <a:rPr lang="et-EE" sz="2800" b="1" dirty="0" err="1"/>
              <a:t>Fišel</a:t>
            </a:r>
            <a:r>
              <a:rPr lang="et-EE" sz="2800" b="1" dirty="0"/>
              <a:t>, M. (2019). </a:t>
            </a:r>
            <a:r>
              <a:rPr lang="et-EE" sz="2800" dirty="0"/>
              <a:t>Tasuta lõuna. Ettekanne KFSDK doktorikooli seminaril 13. septembril 2019. </a:t>
            </a:r>
            <a:r>
              <a:rPr lang="et-EE" sz="2800" dirty="0">
                <a:hlinkClick r:id="rId5"/>
              </a:rPr>
              <a:t>https://dochub.com/p2ikeselaps/q4joqvl/mark-fishel-tasuta-lo-una-pdf?dt=H1CyHeSiAbokqmDTUQAx</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lvl="0">
              <a:defRPr/>
            </a:pPr>
            <a:r>
              <a:rPr kumimoji="0" lang="en-US" sz="2600" b="1" i="0" u="none" strike="noStrike" kern="1200" cap="none" spc="0" normalizeH="0" baseline="0" noProof="0" dirty="0" err="1">
                <a:ln>
                  <a:noFill/>
                </a:ln>
                <a:solidFill>
                  <a:prstClr val="black"/>
                </a:solidFill>
                <a:effectLst/>
                <a:uLnTx/>
                <a:uFillTx/>
                <a:latin typeface="Calibri"/>
                <a:ea typeface="+mn-ea"/>
                <a:cs typeface="+mn-cs"/>
              </a:rPr>
              <a:t>Jurafsky</a:t>
            </a:r>
            <a:r>
              <a:rPr kumimoji="0" lang="en-US" sz="2600" b="1" i="0" u="none" strike="noStrike" kern="1200" cap="none" spc="0" normalizeH="0" baseline="0" noProof="0" dirty="0">
                <a:ln>
                  <a:noFill/>
                </a:ln>
                <a:solidFill>
                  <a:prstClr val="black"/>
                </a:solidFill>
                <a:effectLst/>
                <a:uLnTx/>
                <a:uFillTx/>
                <a:latin typeface="Calibri"/>
                <a:ea typeface="+mn-ea"/>
                <a:cs typeface="+mn-cs"/>
              </a:rPr>
              <a:t>, D</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t-EE" sz="2600" b="1" i="0" u="none" strike="noStrike" kern="1200" cap="none" spc="0" normalizeH="0" baseline="0" noProof="0" dirty="0">
                <a:ln>
                  <a:noFill/>
                </a:ln>
                <a:solidFill>
                  <a:prstClr val="black"/>
                </a:solidFill>
                <a:effectLst/>
                <a:uLnTx/>
                <a:uFillTx/>
                <a:latin typeface="Calibri"/>
                <a:ea typeface="+mn-ea"/>
                <a:cs typeface="+mn-cs"/>
              </a:rPr>
              <a:t>&amp; </a:t>
            </a:r>
            <a:r>
              <a:rPr kumimoji="0" lang="en-US" sz="2600" b="1" i="0" u="none" strike="noStrike" kern="1200" cap="none" spc="0" normalizeH="0" baseline="0" noProof="0" dirty="0">
                <a:ln>
                  <a:noFill/>
                </a:ln>
                <a:solidFill>
                  <a:prstClr val="black"/>
                </a:solidFill>
                <a:effectLst/>
                <a:uLnTx/>
                <a:uFillTx/>
                <a:latin typeface="Calibri"/>
                <a:ea typeface="+mn-ea"/>
                <a:cs typeface="+mn-cs"/>
              </a:rPr>
              <a:t>Martin</a:t>
            </a:r>
            <a:r>
              <a:rPr kumimoji="0" lang="et-EE" sz="2600" b="1" i="0" u="none" strike="noStrike" kern="1200" cap="none" spc="0" normalizeH="0" baseline="0" noProof="0" dirty="0">
                <a:ln>
                  <a:noFill/>
                </a:ln>
                <a:solidFill>
                  <a:prstClr val="black"/>
                </a:solidFill>
                <a:effectLst/>
                <a:uLnTx/>
                <a:uFillTx/>
                <a:latin typeface="Calibri"/>
                <a:ea typeface="+mn-ea"/>
                <a:cs typeface="+mn-cs"/>
              </a:rPr>
              <a:t>, J. H. (</a:t>
            </a:r>
            <a:r>
              <a:rPr kumimoji="0" lang="en-US" sz="2600" b="1" i="0" u="none" strike="noStrike" kern="1200" cap="none" spc="0" normalizeH="0" baseline="0" noProof="0" dirty="0">
                <a:ln>
                  <a:noFill/>
                </a:ln>
                <a:solidFill>
                  <a:prstClr val="black"/>
                </a:solidFill>
                <a:effectLst/>
                <a:uLnTx/>
                <a:uFillTx/>
                <a:latin typeface="Calibri"/>
                <a:ea typeface="+mn-ea"/>
                <a:cs typeface="+mn-cs"/>
              </a:rPr>
              <a:t>2009</a:t>
            </a:r>
            <a:r>
              <a:rPr kumimoji="0" lang="et-EE" sz="2600" b="1" i="0" u="none" strike="noStrike" kern="1200" cap="none" spc="0" normalizeH="0" baseline="0" noProof="0" dirty="0">
                <a:ln>
                  <a:noFill/>
                </a:ln>
                <a:solidFill>
                  <a:prstClr val="black"/>
                </a:solidFill>
                <a:effectLst/>
                <a:uLnTx/>
                <a:uFillTx/>
                <a:latin typeface="Calibri"/>
                <a:ea typeface="+mn-ea"/>
                <a:cs typeface="+mn-cs"/>
              </a:rPr>
              <a:t>)</a:t>
            </a:r>
            <a:r>
              <a:rPr kumimoji="0" lang="en-US" sz="2600" b="1" i="0" u="none" strike="noStrike" kern="1200" cap="none" spc="0" normalizeH="0" baseline="0" noProof="0" dirty="0">
                <a:ln>
                  <a:noFill/>
                </a:ln>
                <a:solidFill>
                  <a:prstClr val="black"/>
                </a:solidFill>
                <a:effectLst/>
                <a:uLnTx/>
                <a:uFillTx/>
                <a:latin typeface="Calibri"/>
                <a:ea typeface="+mn-ea"/>
                <a:cs typeface="+mn-cs"/>
              </a:rPr>
              <a:t>. </a:t>
            </a:r>
            <a:r>
              <a:rPr kumimoji="0" lang="en-US" sz="2600" b="0" i="0" u="none" strike="noStrike" kern="1200" cap="none" spc="0" normalizeH="0" baseline="0" noProof="0" dirty="0">
                <a:ln>
                  <a:noFill/>
                </a:ln>
                <a:solidFill>
                  <a:prstClr val="black"/>
                </a:solidFill>
                <a:effectLst/>
                <a:uLnTx/>
                <a:uFillTx/>
                <a:latin typeface="Calibri"/>
                <a:ea typeface="+mn-ea"/>
                <a:cs typeface="+mn-cs"/>
              </a:rPr>
              <a:t>Speech and Language Processing. </a:t>
            </a:r>
            <a:r>
              <a:rPr lang="en-US" sz="2600" dirty="0">
                <a:solidFill>
                  <a:prstClr val="black"/>
                </a:solidFill>
              </a:rPr>
              <a:t>2</a:t>
            </a:r>
            <a:r>
              <a:rPr lang="et-EE" sz="2600" dirty="0">
                <a:solidFill>
                  <a:prstClr val="black"/>
                </a:solidFill>
              </a:rPr>
              <a:t>nd</a:t>
            </a:r>
            <a:r>
              <a:rPr lang="en-US" sz="2600" dirty="0">
                <a:solidFill>
                  <a:prstClr val="black"/>
                </a:solidFill>
              </a:rPr>
              <a:t> </a:t>
            </a:r>
            <a:r>
              <a:rPr lang="et-EE" sz="2600" dirty="0">
                <a:solidFill>
                  <a:prstClr val="black"/>
                </a:solidFill>
              </a:rPr>
              <a:t>ed</a:t>
            </a:r>
            <a:r>
              <a:rPr lang="en-US" sz="2600" dirty="0">
                <a:solidFill>
                  <a:prstClr val="black"/>
                </a:solidFill>
              </a:rPr>
              <a:t>. Upper </a:t>
            </a:r>
            <a:r>
              <a:rPr kumimoji="0" lang="en-US" sz="2600" b="0" i="0" u="none" strike="noStrike" kern="1200" cap="none" spc="0" normalizeH="0" baseline="0" noProof="0" dirty="0">
                <a:ln>
                  <a:noFill/>
                </a:ln>
                <a:solidFill>
                  <a:prstClr val="black"/>
                </a:solidFill>
                <a:effectLst/>
                <a:uLnTx/>
                <a:uFillTx/>
                <a:latin typeface="Calibri"/>
                <a:ea typeface="+mn-ea"/>
                <a:cs typeface="+mn-cs"/>
              </a:rPr>
              <a:t>Saddle River, NJ, USA: Prentice Hall. </a:t>
            </a:r>
            <a:r>
              <a:rPr kumimoji="0" lang="en-US" sz="2600" b="0" i="0" u="none" strike="noStrike" kern="1200" cap="none" spc="0" normalizeH="0" baseline="0" noProof="0" dirty="0">
                <a:ln>
                  <a:noFill/>
                </a:ln>
                <a:solidFill>
                  <a:prstClr val="black"/>
                </a:solidFill>
                <a:effectLst/>
                <a:uLnTx/>
                <a:uFillTx/>
                <a:latin typeface="Calibri"/>
                <a:ea typeface="+mn-ea"/>
                <a:cs typeface="+mn-cs"/>
                <a:hlinkClick r:id="rId6"/>
              </a:rPr>
              <a:t>https://github.com/rain1024/slp2-pdf/blob/master/complete-book-pdf/slp2.pdf</a:t>
            </a:r>
            <a:endParaRPr kumimoji="0" lang="et-EE" sz="2600" b="0" i="0" u="none" strike="noStrike" kern="1200" cap="none" spc="0" normalizeH="0" baseline="0" noProof="0" dirty="0">
              <a:ln>
                <a:noFill/>
              </a:ln>
              <a:solidFill>
                <a:prstClr val="black"/>
              </a:solidFill>
              <a:effectLst/>
              <a:uLnTx/>
              <a:uFillTx/>
              <a:latin typeface="Calibri"/>
              <a:ea typeface="+mn-ea"/>
              <a:cs typeface="+mn-cs"/>
            </a:endParaRPr>
          </a:p>
          <a:p>
            <a:pPr>
              <a:defRPr/>
            </a:pPr>
            <a:r>
              <a:rPr kumimoji="0" lang="et-EE" sz="2400" b="1" i="0" u="none" strike="noStrike" kern="1200" cap="none" spc="0" normalizeH="0" baseline="0" noProof="0" dirty="0">
                <a:ln>
                  <a:noFill/>
                </a:ln>
                <a:solidFill>
                  <a:prstClr val="black"/>
                </a:solidFill>
                <a:effectLst/>
                <a:uLnTx/>
                <a:uFillTx/>
                <a:latin typeface="Calibri"/>
                <a:ea typeface="+mn-ea"/>
                <a:cs typeface="+mn-cs"/>
              </a:rPr>
              <a:t>Kaalep, H.-J. (1999). </a:t>
            </a:r>
            <a:r>
              <a:rPr kumimoji="0" lang="et-EE" sz="2400" b="0" i="0" u="none" strike="noStrike" kern="1200" cap="none" spc="0" normalizeH="0" baseline="0" noProof="0" dirty="0">
                <a:ln>
                  <a:noFill/>
                </a:ln>
                <a:solidFill>
                  <a:prstClr val="black"/>
                </a:solidFill>
                <a:effectLst/>
                <a:uLnTx/>
                <a:uFillTx/>
                <a:latin typeface="Calibri"/>
                <a:ea typeface="+mn-ea"/>
                <a:cs typeface="+mn-cs"/>
              </a:rPr>
              <a:t>Eesti keele ressursside loomine ja kasutamine keeletehnoloogilises arendustöös. Dissertatsioon. Tartu Ülikool. </a:t>
            </a:r>
            <a:r>
              <a:rPr kumimoji="0" lang="et-EE" sz="2400" b="0" i="0" u="none" strike="noStrike" kern="1200" cap="none" spc="0" normalizeH="0" baseline="0" noProof="0" dirty="0">
                <a:ln>
                  <a:noFill/>
                </a:ln>
                <a:solidFill>
                  <a:prstClr val="black"/>
                </a:solidFill>
                <a:effectLst/>
                <a:uLnTx/>
                <a:uFillTx/>
                <a:latin typeface="Calibri"/>
                <a:ea typeface="+mn-ea"/>
                <a:cs typeface="+mn-cs"/>
                <a:hlinkClick r:id="rId7"/>
              </a:rPr>
              <a:t>https://www.cl.ut.ee/yllitised/hkaalep_dr.ps</a:t>
            </a:r>
            <a:endParaRPr kumimoji="0" lang="et-EE"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1105119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465689-78A4-4A6C-AFCF-F4A1FB15FBF2}"/>
              </a:ext>
            </a:extLst>
          </p:cNvPr>
          <p:cNvSpPr>
            <a:spLocks noGrp="1"/>
          </p:cNvSpPr>
          <p:nvPr>
            <p:ph idx="1"/>
          </p:nvPr>
        </p:nvSpPr>
        <p:spPr>
          <a:xfrm>
            <a:off x="609600" y="374469"/>
            <a:ext cx="10972800" cy="5751695"/>
          </a:xfrm>
        </p:spPr>
        <p:txBody>
          <a:bodyPr>
            <a:normAutofit fontScale="77500" lnSpcReduction="20000"/>
          </a:bodyPr>
          <a:lstStyle/>
          <a:p>
            <a:pPr>
              <a:defRPr/>
            </a:pPr>
            <a:r>
              <a:rPr lang="et-EE" sz="2800" b="1" dirty="0" err="1"/>
              <a:t>Kalninš</a:t>
            </a:r>
            <a:r>
              <a:rPr lang="et-EE" sz="2800" b="1" dirty="0"/>
              <a:t>, R., &amp; Luts, M. (2017). </a:t>
            </a:r>
            <a:r>
              <a:rPr lang="et-EE" sz="2800" dirty="0"/>
              <a:t>Tehisintellektitehnoloogia eesti keele rakkes. </a:t>
            </a:r>
            <a:r>
              <a:rPr lang="et-EE" sz="2800" i="1" dirty="0"/>
              <a:t>Sirp</a:t>
            </a:r>
            <a:r>
              <a:rPr lang="et-EE" sz="2800" dirty="0"/>
              <a:t>, </a:t>
            </a:r>
            <a:r>
              <a:rPr lang="et-EE" sz="2800" i="1" dirty="0"/>
              <a:t>39</a:t>
            </a:r>
            <a:r>
              <a:rPr lang="et-EE" sz="2800" dirty="0"/>
              <a:t>, 40. </a:t>
            </a:r>
            <a:r>
              <a:rPr lang="et-EE" sz="2800" dirty="0">
                <a:hlinkClick r:id="rId2"/>
              </a:rPr>
              <a:t>http://www.sirp.ee/s1-artiklid/varamu/tehisintellektitehnoloogia-eesti-keele-rakkes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t-EE" sz="2800" b="1" i="0" u="none" strike="noStrike" kern="1200" cap="none" spc="0" normalizeH="0" baseline="0" noProof="0" dirty="0">
                <a:ln>
                  <a:noFill/>
                </a:ln>
                <a:solidFill>
                  <a:prstClr val="black"/>
                </a:solidFill>
                <a:effectLst/>
                <a:uLnTx/>
                <a:uFillTx/>
                <a:latin typeface="Calibri"/>
                <a:ea typeface="+mn-ea"/>
                <a:cs typeface="+mn-cs"/>
              </a:rPr>
              <a:t>Koit, M. (2006). </a:t>
            </a:r>
            <a:r>
              <a:rPr kumimoji="0" lang="et-EE" sz="2800" b="0" i="1" u="none" strike="noStrike" kern="1200" cap="none" spc="0" normalizeH="0" baseline="0" noProof="0" dirty="0">
                <a:ln>
                  <a:noFill/>
                </a:ln>
                <a:solidFill>
                  <a:prstClr val="black"/>
                </a:solidFill>
                <a:effectLst/>
                <a:uLnTx/>
                <a:uFillTx/>
                <a:latin typeface="Calibri"/>
                <a:ea typeface="+mn-ea"/>
                <a:cs typeface="+mn-cs"/>
              </a:rPr>
              <a:t>Ratsionalism ja empirism keeletöötluses: vastasseis või koostöö? </a:t>
            </a:r>
            <a:r>
              <a:rPr kumimoji="0" lang="et-EE" sz="2800" b="0" i="0" u="none" strike="noStrike" kern="1200" cap="none" spc="0" normalizeH="0" baseline="0" noProof="0" dirty="0">
                <a:ln>
                  <a:noFill/>
                </a:ln>
                <a:solidFill>
                  <a:prstClr val="black"/>
                </a:solidFill>
                <a:effectLst/>
                <a:uLnTx/>
                <a:uFillTx/>
                <a:latin typeface="Calibri"/>
                <a:ea typeface="+mn-ea"/>
                <a:cs typeface="+mn-cs"/>
              </a:rPr>
              <a:t>Teoreetiline keeleteadus II. Tartu ülikooli üldkeeleteaduse õppetooli toimetised 7. Tartu: Tartu Ülikooli Kirjastus, 41-54 </a:t>
            </a:r>
            <a:r>
              <a:rPr kumimoji="0" lang="et-EE" sz="2800" b="0" i="0" u="none" strike="noStrike" kern="1200" cap="none" spc="0" normalizeH="0" baseline="0" noProof="0" dirty="0">
                <a:ln>
                  <a:noFill/>
                </a:ln>
                <a:solidFill>
                  <a:prstClr val="black"/>
                </a:solidFill>
                <a:effectLst/>
                <a:uLnTx/>
                <a:uFillTx/>
                <a:latin typeface="Calibri"/>
                <a:ea typeface="+mn-ea"/>
                <a:cs typeface="+mn-cs"/>
                <a:hlinkClick r:id="rId3"/>
              </a:rPr>
              <a:t>http://dspace.ut.ee/bitstream/handle/10062/33926/teoreetiline_keeleteadus_2_ocr.pdf</a:t>
            </a:r>
            <a:endParaRPr kumimoji="0" lang="et-EE"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Liin</a:t>
            </a:r>
            <a:r>
              <a:rPr kumimoji="0" lang="en-US" sz="2800" b="1" i="0" u="none" strike="noStrike" kern="1200" cap="none" spc="0" normalizeH="0" baseline="0" noProof="0" dirty="0">
                <a:ln>
                  <a:noFill/>
                </a:ln>
                <a:solidFill>
                  <a:prstClr val="black"/>
                </a:solidFill>
                <a:effectLst/>
                <a:uLnTx/>
                <a:uFillTx/>
                <a:latin typeface="Calibri"/>
                <a:ea typeface="+mn-ea"/>
                <a:cs typeface="+mn-cs"/>
              </a:rPr>
              <a:t>, K</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Muischnek</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t-EE" sz="2800" b="1" i="0" u="none" strike="noStrike" kern="1200" cap="none" spc="0" normalizeH="0" baseline="0" noProof="0" dirty="0">
                <a:ln>
                  <a:noFill/>
                </a:ln>
                <a:solidFill>
                  <a:prstClr val="black"/>
                </a:solidFill>
                <a:effectLst/>
                <a:uLnTx/>
                <a:uFillTx/>
                <a:latin typeface="Calibri"/>
                <a:ea typeface="+mn-ea"/>
                <a:cs typeface="+mn-cs"/>
              </a:rPr>
              <a:t>K.,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Müürisep</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r>
              <a:rPr kumimoji="0" lang="et-EE" sz="2800" b="1" i="0" u="none" strike="noStrike" kern="1200" cap="none" spc="0" normalizeH="0" baseline="0" noProof="0" dirty="0">
                <a:ln>
                  <a:noFill/>
                </a:ln>
                <a:solidFill>
                  <a:prstClr val="black"/>
                </a:solidFill>
                <a:effectLst/>
                <a:uLnTx/>
                <a:uFillTx/>
                <a:latin typeface="Calibri"/>
                <a:ea typeface="+mn-ea"/>
                <a:cs typeface="+mn-cs"/>
              </a:rPr>
              <a:t> K., &amp;</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Vider</a:t>
            </a:r>
            <a:r>
              <a:rPr kumimoji="0" lang="et-EE" sz="2800" b="1" i="0" u="none" strike="noStrike" kern="1200" cap="none" spc="0" normalizeH="0" baseline="0" noProof="0" dirty="0">
                <a:ln>
                  <a:noFill/>
                </a:ln>
                <a:solidFill>
                  <a:prstClr val="black"/>
                </a:solidFill>
                <a:effectLst/>
                <a:uLnTx/>
                <a:uFillTx/>
                <a:latin typeface="Calibri"/>
                <a:ea typeface="+mn-ea"/>
                <a:cs typeface="+mn-cs"/>
              </a:rPr>
              <a:t>, K.</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2012</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The Estonian Language in the Digital Age /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Eesti</a:t>
            </a:r>
            <a:r>
              <a:rPr kumimoji="0" lang="en-US" sz="2800" b="0" i="0" u="none" strike="noStrike" kern="1200" cap="none" spc="0" normalizeH="0" baseline="0" noProof="0" dirty="0">
                <a:ln>
                  <a:noFill/>
                </a:ln>
                <a:solidFill>
                  <a:prstClr val="black"/>
                </a:solidFill>
                <a:effectLst/>
                <a:uLnTx/>
                <a:uFillTx/>
                <a:latin typeface="Calibri"/>
                <a:ea typeface="+mn-ea"/>
                <a:cs typeface="+mn-cs"/>
              </a:rPr>
              <a:t> keel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digiajastul</a:t>
            </a:r>
            <a:r>
              <a:rPr kumimoji="0" lang="en-US" sz="2800" b="0" i="0" u="none" strike="noStrike" kern="1200" cap="none" spc="0" normalizeH="0" baseline="0" noProof="0" dirty="0">
                <a:ln>
                  <a:noFill/>
                </a:ln>
                <a:solidFill>
                  <a:prstClr val="black"/>
                </a:solidFill>
                <a:effectLst/>
                <a:uLnTx/>
                <a:uFillTx/>
                <a:latin typeface="Calibri"/>
                <a:ea typeface="+mn-ea"/>
                <a:cs typeface="+mn-cs"/>
              </a:rPr>
              <a:t>. Berlin, Heidelberg: Springer</a:t>
            </a:r>
            <a:r>
              <a:rPr kumimoji="0" lang="et-EE"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4"/>
              </a:rPr>
              <a:t>https://www.digar.ee/arhiiv/et/raamatud/16252</a:t>
            </a:r>
            <a:endParaRPr lang="en-US" sz="2800" dirty="0">
              <a:solidFill>
                <a:prstClr val="black"/>
              </a:solidFill>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t-EE" sz="2800" b="1" dirty="0"/>
              <a:t>Sirts, K. (2017). </a:t>
            </a:r>
            <a:r>
              <a:rPr lang="et-EE" sz="2800" dirty="0"/>
              <a:t>Masintõlge teoorias ja praktikas. Ettekanne konverentsil „Tõlkimine ja tehnoloogia“ 18. mail 2017 Tallinna Ülikoolis.</a:t>
            </a:r>
          </a:p>
          <a:p>
            <a:pPr marL="0" indent="0">
              <a:buNone/>
            </a:pPr>
            <a:r>
              <a:rPr lang="et-EE" sz="2800" dirty="0">
                <a:hlinkClick r:id="rId5"/>
              </a:rPr>
              <a:t>http://kodu.ut.ee/~sirts/data/ettekanne_Kairit_Sirts_v2.pdf</a:t>
            </a:r>
            <a:endParaRPr lang="en-US" sz="2800" b="1" dirty="0"/>
          </a:p>
          <a:p>
            <a:pPr>
              <a:defRPr/>
            </a:pPr>
            <a:r>
              <a:rPr lang="en-US" sz="2800" b="1" dirty="0" err="1"/>
              <a:t>Tarlinskaja</a:t>
            </a:r>
            <a:r>
              <a:rPr lang="en-US" sz="2800" b="1" dirty="0"/>
              <a:t>, M</a:t>
            </a:r>
            <a:r>
              <a:rPr lang="et-EE" sz="2800" b="1" dirty="0"/>
              <a:t>.</a:t>
            </a:r>
            <a:r>
              <a:rPr lang="en-US" sz="2800" b="1" dirty="0"/>
              <a:t> (2014)</a:t>
            </a:r>
            <a:r>
              <a:rPr lang="et-EE" sz="2800" b="1" dirty="0"/>
              <a:t>.</a:t>
            </a:r>
            <a:r>
              <a:rPr lang="en-US" sz="2800" b="1" dirty="0"/>
              <a:t> </a:t>
            </a:r>
            <a:r>
              <a:rPr lang="en-US" sz="2800" dirty="0"/>
              <a:t>Shakespeare and the Versification of English Drama, 1561</a:t>
            </a:r>
            <a:r>
              <a:rPr lang="et-EE" sz="2800" dirty="0"/>
              <a:t>–</a:t>
            </a:r>
            <a:r>
              <a:rPr lang="en-US" sz="2800" dirty="0"/>
              <a:t>1642</a:t>
            </a:r>
            <a:r>
              <a:rPr lang="et-EE" sz="2800" dirty="0"/>
              <a:t>. Farnham:</a:t>
            </a:r>
            <a:r>
              <a:rPr lang="en-US" sz="2800" dirty="0"/>
              <a:t> Ashgate Pub Co.</a:t>
            </a:r>
          </a:p>
          <a:p>
            <a:pPr>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Uszkoreit</a:t>
            </a:r>
            <a:r>
              <a:rPr kumimoji="0" lang="en-US" sz="2800" b="1" i="0" u="none" strike="noStrike" kern="1200" cap="none" spc="0" normalizeH="0" baseline="0" noProof="0" dirty="0">
                <a:ln>
                  <a:noFill/>
                </a:ln>
                <a:solidFill>
                  <a:prstClr val="black"/>
                </a:solidFill>
                <a:effectLst/>
                <a:uLnTx/>
                <a:uFillTx/>
                <a:latin typeface="Calibri"/>
                <a:ea typeface="+mn-ea"/>
                <a:cs typeface="+mn-cs"/>
              </a:rPr>
              <a:t>, H</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2016</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What is Language Technology? </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6"/>
              </a:rPr>
              <a:t>http://hans.uszkoreit.net/What_is_LT.html</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Uszkoreit</a:t>
            </a:r>
            <a:r>
              <a:rPr kumimoji="0" lang="en-US" sz="2800" b="1" i="0" u="none" strike="noStrike" kern="1200" cap="none" spc="0" normalizeH="0" baseline="0" noProof="0" dirty="0">
                <a:ln>
                  <a:noFill/>
                </a:ln>
                <a:solidFill>
                  <a:prstClr val="black"/>
                </a:solidFill>
                <a:effectLst/>
                <a:uLnTx/>
                <a:uFillTx/>
                <a:latin typeface="Calibri"/>
                <a:ea typeface="+mn-ea"/>
                <a:cs typeface="+mn-cs"/>
              </a:rPr>
              <a:t>, H</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2000</a:t>
            </a:r>
            <a:r>
              <a:rPr kumimoji="0" lang="et-EE"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What is computational linguistics? </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7"/>
              </a:rPr>
              <a:t>http://www.coli.uni-saarland.de/~hansu/what_is_cl.html</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633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84CE-B055-4C0C-B55D-544738DDE221}"/>
              </a:ext>
            </a:extLst>
          </p:cNvPr>
          <p:cNvSpPr>
            <a:spLocks noGrp="1"/>
          </p:cNvSpPr>
          <p:nvPr>
            <p:ph type="title"/>
          </p:nvPr>
        </p:nvSpPr>
        <p:spPr/>
        <p:txBody>
          <a:bodyPr/>
          <a:lstStyle/>
          <a:p>
            <a:pPr algn="l"/>
            <a:r>
              <a:rPr lang="et-EE" dirty="0">
                <a:latin typeface="Calibri Light" panose="020F0302020204030204" pitchFamily="34" charset="0"/>
                <a:cs typeface="Calibri Light" panose="020F0302020204030204" pitchFamily="34" charset="0"/>
              </a:rPr>
              <a:t>Väike mõtteharjutus</a:t>
            </a:r>
          </a:p>
        </p:txBody>
      </p:sp>
      <p:sp>
        <p:nvSpPr>
          <p:cNvPr id="3" name="Content Placeholder 2">
            <a:extLst>
              <a:ext uri="{FF2B5EF4-FFF2-40B4-BE49-F238E27FC236}">
                <a16:creationId xmlns:a16="http://schemas.microsoft.com/office/drawing/2014/main" id="{0FE0212F-EF35-4E77-BEF6-10B24315CFAF}"/>
              </a:ext>
            </a:extLst>
          </p:cNvPr>
          <p:cNvSpPr>
            <a:spLocks noGrp="1"/>
          </p:cNvSpPr>
          <p:nvPr>
            <p:ph idx="1"/>
          </p:nvPr>
        </p:nvSpPr>
        <p:spPr>
          <a:xfrm>
            <a:off x="609600" y="2149641"/>
            <a:ext cx="10972800" cy="4170947"/>
          </a:xfrm>
        </p:spPr>
        <p:txBody>
          <a:bodyPr/>
          <a:lstStyle/>
          <a:p>
            <a:endParaRPr lang="et-EE" dirty="0"/>
          </a:p>
          <a:p>
            <a:endParaRPr lang="et-EE" dirty="0"/>
          </a:p>
          <a:p>
            <a:endParaRPr lang="et-EE" dirty="0"/>
          </a:p>
          <a:p>
            <a:endParaRPr lang="et-EE" dirty="0"/>
          </a:p>
          <a:p>
            <a:r>
              <a:rPr lang="et-EE" dirty="0">
                <a:latin typeface="Calibri Light" panose="020F0302020204030204" pitchFamily="34" charset="0"/>
                <a:cs typeface="Calibri Light" panose="020F0302020204030204" pitchFamily="34" charset="0"/>
              </a:rPr>
              <a:t>Mida tähendab teie jaoks keeletehnoloogia?</a:t>
            </a:r>
          </a:p>
          <a:p>
            <a:r>
              <a:rPr lang="et-EE" dirty="0">
                <a:latin typeface="Calibri Light" panose="020F0302020204030204" pitchFamily="34" charset="0"/>
                <a:cs typeface="Calibri Light" panose="020F0302020204030204" pitchFamily="34" charset="0"/>
              </a:rPr>
              <a:t>Kus te seda igapäevaelus kohtate?</a:t>
            </a:r>
          </a:p>
          <a:p>
            <a:r>
              <a:rPr lang="et-EE" dirty="0">
                <a:latin typeface="Calibri Light" panose="020F0302020204030204" pitchFamily="34" charset="0"/>
                <a:cs typeface="Calibri Light" panose="020F0302020204030204" pitchFamily="34" charset="0"/>
              </a:rPr>
              <a:t>Mis eristab keeletehnoloogiat muust </a:t>
            </a:r>
            <a:r>
              <a:rPr lang="en-US" dirty="0" err="1">
                <a:latin typeface="Calibri Light" panose="020F0302020204030204" pitchFamily="34" charset="0"/>
                <a:cs typeface="Calibri Light" panose="020F0302020204030204" pitchFamily="34" charset="0"/>
              </a:rPr>
              <a:t>infotehnoloogiast</a:t>
            </a:r>
            <a:r>
              <a:rPr lang="et-EE" dirty="0">
                <a:latin typeface="Calibri Light" panose="020F0302020204030204" pitchFamily="34" charset="0"/>
                <a:cs typeface="Calibri Light" panose="020F0302020204030204" pitchFamily="34" charset="0"/>
              </a:rPr>
              <a:t>?</a:t>
            </a:r>
          </a:p>
        </p:txBody>
      </p:sp>
      <p:pic>
        <p:nvPicPr>
          <p:cNvPr id="5" name="Picture 4" descr="A person in a blue shirt&#10;&#10;Description automatically generated">
            <a:extLst>
              <a:ext uri="{FF2B5EF4-FFF2-40B4-BE49-F238E27FC236}">
                <a16:creationId xmlns:a16="http://schemas.microsoft.com/office/drawing/2014/main" id="{E904E0F4-699C-4F7F-A188-F5AFB31E6496}"/>
              </a:ext>
            </a:extLst>
          </p:cNvPr>
          <p:cNvPicPr>
            <a:picLocks noChangeAspect="1"/>
          </p:cNvPicPr>
          <p:nvPr/>
        </p:nvPicPr>
        <p:blipFill>
          <a:blip r:embed="rId3"/>
          <a:stretch>
            <a:fillRect/>
          </a:stretch>
        </p:blipFill>
        <p:spPr>
          <a:xfrm>
            <a:off x="5646743" y="394124"/>
            <a:ext cx="5761486" cy="3840990"/>
          </a:xfrm>
          <a:prstGeom prst="rect">
            <a:avLst/>
          </a:prstGeom>
        </p:spPr>
      </p:pic>
      <p:pic>
        <p:nvPicPr>
          <p:cNvPr id="14" name="Picture 13">
            <a:extLst>
              <a:ext uri="{FF2B5EF4-FFF2-40B4-BE49-F238E27FC236}">
                <a16:creationId xmlns:a16="http://schemas.microsoft.com/office/drawing/2014/main" id="{E621EDDA-DBCE-404E-B39D-BA4223534900}"/>
              </a:ext>
            </a:extLst>
          </p:cNvPr>
          <p:cNvPicPr>
            <a:picLocks noChangeAspect="1"/>
          </p:cNvPicPr>
          <p:nvPr/>
        </p:nvPicPr>
        <p:blipFill>
          <a:blip r:embed="rId4"/>
          <a:stretch>
            <a:fillRect/>
          </a:stretch>
        </p:blipFill>
        <p:spPr>
          <a:xfrm>
            <a:off x="1337732" y="1539420"/>
            <a:ext cx="3419926" cy="2070205"/>
          </a:xfrm>
          <a:prstGeom prst="rect">
            <a:avLst/>
          </a:prstGeom>
        </p:spPr>
      </p:pic>
    </p:spTree>
    <p:extLst>
      <p:ext uri="{BB962C8B-B14F-4D97-AF65-F5344CB8AC3E}">
        <p14:creationId xmlns:p14="http://schemas.microsoft.com/office/powerpoint/2010/main" val="4137307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F704-074D-3341-BAF1-C6DB1C6EDEC7}"/>
              </a:ext>
            </a:extLst>
          </p:cNvPr>
          <p:cNvSpPr>
            <a:spLocks noGrp="1"/>
          </p:cNvSpPr>
          <p:nvPr>
            <p:ph type="title"/>
          </p:nvPr>
        </p:nvSpPr>
        <p:spPr>
          <a:xfrm>
            <a:off x="609600" y="274638"/>
            <a:ext cx="10972800" cy="1016751"/>
          </a:xfrm>
        </p:spPr>
        <p:txBody>
          <a:bodyPr/>
          <a:lstStyle/>
          <a:p>
            <a:r>
              <a:rPr lang="en-US" dirty="0" err="1">
                <a:latin typeface="Calibri Light" panose="020F0302020204030204" pitchFamily="34" charset="0"/>
                <a:cs typeface="Calibri Light" panose="020F0302020204030204" pitchFamily="34" charset="0"/>
              </a:rPr>
              <a:t>Arvutilingvistika</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vs.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keeletehnoloogia</a:t>
            </a:r>
            <a:endParaRPr lang="en-US" dirty="0">
              <a:latin typeface="Calibri Light" panose="020F0302020204030204" pitchFamily="34" charset="0"/>
              <a:cs typeface="Calibri Light" panose="020F0302020204030204" pitchFamily="34" charset="0"/>
            </a:endParaRPr>
          </a:p>
        </p:txBody>
      </p:sp>
      <p:graphicFrame>
        <p:nvGraphicFramePr>
          <p:cNvPr id="4" name="Content Placeholder 3">
            <a:extLst>
              <a:ext uri="{FF2B5EF4-FFF2-40B4-BE49-F238E27FC236}">
                <a16:creationId xmlns:a16="http://schemas.microsoft.com/office/drawing/2014/main" id="{887B482D-A640-6A4F-A940-D89A751DD755}"/>
              </a:ext>
            </a:extLst>
          </p:cNvPr>
          <p:cNvGraphicFramePr>
            <a:graphicFrameLocks/>
          </p:cNvGraphicFramePr>
          <p:nvPr>
            <p:extLst>
              <p:ext uri="{D42A27DB-BD31-4B8C-83A1-F6EECF244321}">
                <p14:modId xmlns:p14="http://schemas.microsoft.com/office/powerpoint/2010/main" val="616603602"/>
              </p:ext>
            </p:extLst>
          </p:nvPr>
        </p:nvGraphicFramePr>
        <p:xfrm>
          <a:off x="271199" y="2057400"/>
          <a:ext cx="6166022" cy="3083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5B302ABC-354B-9B43-829D-E7561CCA7B0C}"/>
              </a:ext>
            </a:extLst>
          </p:cNvPr>
          <p:cNvGraphicFramePr>
            <a:graphicFrameLocks noGrp="1"/>
          </p:cNvGraphicFramePr>
          <p:nvPr>
            <p:ph idx="1"/>
            <p:extLst>
              <p:ext uri="{D42A27DB-BD31-4B8C-83A1-F6EECF244321}">
                <p14:modId xmlns:p14="http://schemas.microsoft.com/office/powerpoint/2010/main" val="3985479693"/>
              </p:ext>
            </p:extLst>
          </p:nvPr>
        </p:nvGraphicFramePr>
        <p:xfrm>
          <a:off x="4101841" y="2057400"/>
          <a:ext cx="9016314" cy="30830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ight Arrow 5">
            <a:extLst>
              <a:ext uri="{FF2B5EF4-FFF2-40B4-BE49-F238E27FC236}">
                <a16:creationId xmlns:a16="http://schemas.microsoft.com/office/drawing/2014/main" id="{FD26F87F-2654-E442-90FC-3517590D44B1}"/>
              </a:ext>
            </a:extLst>
          </p:cNvPr>
          <p:cNvSpPr/>
          <p:nvPr/>
        </p:nvSpPr>
        <p:spPr>
          <a:xfrm>
            <a:off x="4465721" y="2288758"/>
            <a:ext cx="305752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803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BF6D-1815-4192-A82B-CF3959ED3C6F}"/>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Arvutilingvistika</a:t>
            </a:r>
          </a:p>
        </p:txBody>
      </p:sp>
      <p:sp>
        <p:nvSpPr>
          <p:cNvPr id="3" name="Content Placeholder 2">
            <a:extLst>
              <a:ext uri="{FF2B5EF4-FFF2-40B4-BE49-F238E27FC236}">
                <a16:creationId xmlns:a16="http://schemas.microsoft.com/office/drawing/2014/main" id="{5BE762BD-E1A5-4164-B59C-9A423CAECDE9}"/>
              </a:ext>
            </a:extLst>
          </p:cNvPr>
          <p:cNvSpPr>
            <a:spLocks noGrp="1"/>
          </p:cNvSpPr>
          <p:nvPr>
            <p:ph idx="1"/>
          </p:nvPr>
        </p:nvSpPr>
        <p:spPr/>
        <p:txBody>
          <a:bodyPr>
            <a:normAutofit/>
          </a:bodyPr>
          <a:lstStyle/>
          <a:p>
            <a:r>
              <a:rPr lang="et-EE" sz="3000" dirty="0">
                <a:cs typeface="Calibri Light" panose="020F0302020204030204" pitchFamily="34" charset="0"/>
              </a:rPr>
              <a:t>Keeleteaduse ja arvutiteaduse hübriideriala, millel on </a:t>
            </a:r>
            <a:r>
              <a:rPr lang="et-EE" sz="3000" b="1" dirty="0">
                <a:cs typeface="Calibri Light" panose="020F0302020204030204" pitchFamily="34" charset="0"/>
              </a:rPr>
              <a:t>teoreeriline</a:t>
            </a:r>
            <a:r>
              <a:rPr lang="et-EE" sz="3000" dirty="0">
                <a:cs typeface="Calibri Light" panose="020F0302020204030204" pitchFamily="34" charset="0"/>
              </a:rPr>
              <a:t> ja </a:t>
            </a:r>
            <a:r>
              <a:rPr lang="et-EE" sz="3000" b="1" dirty="0">
                <a:cs typeface="Calibri Light" panose="020F0302020204030204" pitchFamily="34" charset="0"/>
              </a:rPr>
              <a:t>rakenduslik</a:t>
            </a:r>
            <a:r>
              <a:rPr lang="et-EE" sz="3000" dirty="0">
                <a:cs typeface="Calibri Light" panose="020F0302020204030204" pitchFamily="34" charset="0"/>
              </a:rPr>
              <a:t> pool. (Uszkoreit, 2000)</a:t>
            </a:r>
          </a:p>
          <a:p>
            <a:r>
              <a:rPr lang="et-EE" sz="3000" dirty="0">
                <a:cs typeface="Calibri Light" panose="020F0302020204030204" pitchFamily="34" charset="0"/>
              </a:rPr>
              <a:t>Tegeleb inimkeele uurimisega arvutite </a:t>
            </a:r>
            <a:r>
              <a:rPr lang="et-EE" sz="3000" b="1" dirty="0">
                <a:cs typeface="Calibri Light" panose="020F0302020204030204" pitchFamily="34" charset="0"/>
              </a:rPr>
              <a:t>abil</a:t>
            </a:r>
            <a:r>
              <a:rPr lang="et-EE" sz="3000" dirty="0">
                <a:cs typeface="Calibri Light" panose="020F0302020204030204" pitchFamily="34" charset="0"/>
              </a:rPr>
              <a:t> ja arvutite </a:t>
            </a:r>
            <a:r>
              <a:rPr lang="et-EE" sz="3000" b="1" dirty="0">
                <a:cs typeface="Calibri Light" panose="020F0302020204030204" pitchFamily="34" charset="0"/>
              </a:rPr>
              <a:t>jaoks</a:t>
            </a:r>
            <a:r>
              <a:rPr lang="et-EE" sz="3000" dirty="0">
                <a:cs typeface="Calibri Light" panose="020F0302020204030204" pitchFamily="34" charset="0"/>
              </a:rPr>
              <a:t>. (Kaalep, 1999)</a:t>
            </a:r>
          </a:p>
          <a:p>
            <a:r>
              <a:rPr lang="et-EE" sz="3000" dirty="0">
                <a:cs typeface="Calibri Light" panose="020F0302020204030204" pitchFamily="34" charset="0"/>
              </a:rPr>
              <a:t>Teoreetilise arvutilingvistika eesmärk on luua erinevate keelenähtuste arvutuslikke mudeleid. Küsimus: kuidas formaliseerida keelt arvutitöötluse jaoks?</a:t>
            </a:r>
          </a:p>
          <a:p>
            <a:r>
              <a:rPr lang="et-EE" sz="3000" dirty="0">
                <a:cs typeface="Calibri Light" panose="020F0302020204030204" pitchFamily="34" charset="0"/>
              </a:rPr>
              <a:t>Peetakse pigem </a:t>
            </a:r>
            <a:r>
              <a:rPr lang="et-EE" sz="3000" b="1" dirty="0">
                <a:cs typeface="Calibri Light" panose="020F0302020204030204" pitchFamily="34" charset="0"/>
              </a:rPr>
              <a:t>keeleteaduse</a:t>
            </a:r>
            <a:r>
              <a:rPr lang="et-EE" sz="3000" dirty="0">
                <a:cs typeface="Calibri Light" panose="020F0302020204030204" pitchFamily="34" charset="0"/>
              </a:rPr>
              <a:t> haruks.</a:t>
            </a:r>
          </a:p>
        </p:txBody>
      </p:sp>
    </p:spTree>
    <p:extLst>
      <p:ext uri="{BB962C8B-B14F-4D97-AF65-F5344CB8AC3E}">
        <p14:creationId xmlns:p14="http://schemas.microsoft.com/office/powerpoint/2010/main" val="174259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D9C0-2D9D-9243-8031-3F07C0A6EACA}"/>
              </a:ext>
            </a:extLst>
          </p:cNvPr>
          <p:cNvSpPr>
            <a:spLocks noGrp="1"/>
          </p:cNvSpPr>
          <p:nvPr>
            <p:ph type="title"/>
          </p:nvPr>
        </p:nvSpPr>
        <p:spPr/>
        <p:txBody>
          <a:bodyPr/>
          <a:lstStyle/>
          <a:p>
            <a:r>
              <a:rPr lang="en-US" dirty="0" err="1">
                <a:latin typeface="Calibri Light" panose="020F0302020204030204" pitchFamily="34" charset="0"/>
                <a:cs typeface="Calibri Light" panose="020F0302020204030204" pitchFamily="34" charset="0"/>
              </a:rPr>
              <a:t>Keeletehnoloogia</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5331B52A-96E0-A140-8CD0-88414AE97F91}"/>
              </a:ext>
            </a:extLst>
          </p:cNvPr>
          <p:cNvSpPr>
            <a:spLocks noGrp="1"/>
          </p:cNvSpPr>
          <p:nvPr>
            <p:ph idx="1"/>
          </p:nvPr>
        </p:nvSpPr>
        <p:spPr>
          <a:xfrm>
            <a:off x="609600" y="1417639"/>
            <a:ext cx="10972800" cy="4836512"/>
          </a:xfrm>
        </p:spPr>
        <p:txBody>
          <a:bodyPr>
            <a:normAutofit lnSpcReduction="10000"/>
          </a:bodyPr>
          <a:lstStyle/>
          <a:p>
            <a:pPr>
              <a:lnSpc>
                <a:spcPct val="120000"/>
              </a:lnSpc>
            </a:pPr>
            <a:r>
              <a:rPr lang="en-US" sz="2800" dirty="0" err="1">
                <a:cs typeface="Calibri Light" panose="020F0302020204030204" pitchFamily="34" charset="0"/>
              </a:rPr>
              <a:t>Arvutilingvistika</a:t>
            </a:r>
            <a:r>
              <a:rPr lang="en-US" sz="2800" dirty="0">
                <a:cs typeface="Calibri Light" panose="020F0302020204030204" pitchFamily="34" charset="0"/>
              </a:rPr>
              <a:t> </a:t>
            </a:r>
            <a:r>
              <a:rPr lang="en-US" sz="2800" b="1" dirty="0" err="1">
                <a:cs typeface="Calibri Light" panose="020F0302020204030204" pitchFamily="34" charset="0"/>
              </a:rPr>
              <a:t>rakenduslik</a:t>
            </a:r>
            <a:r>
              <a:rPr lang="en-US" sz="2800" dirty="0">
                <a:cs typeface="Calibri Light" panose="020F0302020204030204" pitchFamily="34" charset="0"/>
              </a:rPr>
              <a:t> pool</a:t>
            </a:r>
            <a:r>
              <a:rPr lang="et-EE" sz="2800" dirty="0">
                <a:cs typeface="Calibri Light" panose="020F0302020204030204" pitchFamily="34" charset="0"/>
              </a:rPr>
              <a:t>, pigem </a:t>
            </a:r>
            <a:r>
              <a:rPr lang="et-EE" sz="2800" b="1" dirty="0">
                <a:cs typeface="Calibri Light" panose="020F0302020204030204" pitchFamily="34" charset="0"/>
              </a:rPr>
              <a:t>informaatika</a:t>
            </a:r>
            <a:r>
              <a:rPr lang="et-EE" sz="2800" dirty="0">
                <a:cs typeface="Calibri Light" panose="020F0302020204030204" pitchFamily="34" charset="0"/>
              </a:rPr>
              <a:t> (</a:t>
            </a:r>
            <a:r>
              <a:rPr lang="en-US" sz="2800" b="1" dirty="0">
                <a:cs typeface="Calibri Light" panose="020F0302020204030204" pitchFamily="34" charset="0"/>
              </a:rPr>
              <a:t>IT</a:t>
            </a:r>
            <a:r>
              <a:rPr lang="et-EE" sz="2800" dirty="0">
                <a:cs typeface="Calibri Light" panose="020F0302020204030204" pitchFamily="34" charset="0"/>
              </a:rPr>
              <a:t>) haru.</a:t>
            </a:r>
            <a:endParaRPr lang="en-US" sz="2800" dirty="0">
              <a:cs typeface="Calibri Light" panose="020F0302020204030204" pitchFamily="34" charset="0"/>
            </a:endParaRPr>
          </a:p>
          <a:p>
            <a:pPr>
              <a:lnSpc>
                <a:spcPct val="120000"/>
              </a:lnSpc>
            </a:pPr>
            <a:r>
              <a:rPr lang="en-US" sz="2800" dirty="0" err="1"/>
              <a:t>Kitsamalt</a:t>
            </a:r>
            <a:r>
              <a:rPr lang="en-US" sz="2800" dirty="0"/>
              <a:t>:</a:t>
            </a:r>
          </a:p>
          <a:p>
            <a:pPr lvl="1">
              <a:lnSpc>
                <a:spcPct val="120000"/>
              </a:lnSpc>
              <a:buFont typeface="Wingdings" panose="05000000000000000000" pitchFamily="2" charset="2"/>
              <a:buChar char="§"/>
            </a:pPr>
            <a:r>
              <a:rPr lang="en-US" sz="2600" dirty="0" err="1"/>
              <a:t>Inimkeele</a:t>
            </a:r>
            <a:r>
              <a:rPr lang="en-US" sz="2600" dirty="0"/>
              <a:t> </a:t>
            </a:r>
            <a:r>
              <a:rPr lang="en-US" sz="2600" dirty="0" err="1"/>
              <a:t>käsitlemiseks</a:t>
            </a:r>
            <a:r>
              <a:rPr lang="en-US" sz="2600" dirty="0"/>
              <a:t> </a:t>
            </a:r>
            <a:r>
              <a:rPr lang="en-US" sz="2600" dirty="0" err="1"/>
              <a:t>loodud</a:t>
            </a:r>
            <a:r>
              <a:rPr lang="en-US" sz="2600" dirty="0"/>
              <a:t> </a:t>
            </a:r>
            <a:r>
              <a:rPr lang="en-US" sz="2600" b="1" dirty="0" err="1"/>
              <a:t>tarkvarasüsteemid</a:t>
            </a:r>
            <a:r>
              <a:rPr lang="et-EE" sz="2600" dirty="0"/>
              <a:t>. </a:t>
            </a:r>
            <a:r>
              <a:rPr lang="en-US" sz="2600" dirty="0"/>
              <a:t>(</a:t>
            </a:r>
            <a:r>
              <a:rPr lang="en-US" sz="2600" dirty="0" err="1"/>
              <a:t>Liin</a:t>
            </a:r>
            <a:r>
              <a:rPr lang="en-US" sz="2600" dirty="0"/>
              <a:t> </a:t>
            </a:r>
            <a:r>
              <a:rPr lang="en-US" sz="2600" dirty="0" err="1"/>
              <a:t>jt</a:t>
            </a:r>
            <a:r>
              <a:rPr lang="en-US" sz="2600" dirty="0"/>
              <a:t>, 2012;</a:t>
            </a:r>
            <a:r>
              <a:rPr lang="et-EE" sz="2600" dirty="0"/>
              <a:t> </a:t>
            </a:r>
            <a:r>
              <a:rPr lang="et-EE" sz="2600" dirty="0" err="1"/>
              <a:t>Cunningham</a:t>
            </a:r>
            <a:r>
              <a:rPr lang="en-US" sz="2600" dirty="0"/>
              <a:t>,</a:t>
            </a:r>
            <a:r>
              <a:rPr lang="et-EE" sz="2600" dirty="0"/>
              <a:t> 1999</a:t>
            </a:r>
            <a:r>
              <a:rPr lang="en-US" sz="2600" dirty="0"/>
              <a:t>)</a:t>
            </a:r>
            <a:endParaRPr lang="et-EE" sz="2600" dirty="0"/>
          </a:p>
          <a:p>
            <a:pPr>
              <a:lnSpc>
                <a:spcPct val="120000"/>
              </a:lnSpc>
            </a:pPr>
            <a:r>
              <a:rPr lang="en-US" sz="2800" dirty="0" err="1"/>
              <a:t>Laiemalt</a:t>
            </a:r>
            <a:r>
              <a:rPr lang="en-US" sz="2800" dirty="0"/>
              <a:t>:</a:t>
            </a:r>
          </a:p>
          <a:p>
            <a:pPr lvl="1">
              <a:lnSpc>
                <a:spcPct val="120000"/>
              </a:lnSpc>
              <a:buFont typeface="Wingdings" panose="05000000000000000000" pitchFamily="2" charset="2"/>
              <a:buChar char="§"/>
            </a:pPr>
            <a:r>
              <a:rPr lang="et-EE" sz="2600" dirty="0"/>
              <a:t>Tegeleb </a:t>
            </a:r>
            <a:r>
              <a:rPr lang="et-EE" sz="2600" b="1" dirty="0"/>
              <a:t>meetodite</a:t>
            </a:r>
            <a:r>
              <a:rPr lang="et-EE" sz="2600" dirty="0"/>
              <a:t>, </a:t>
            </a:r>
            <a:r>
              <a:rPr lang="et-EE" sz="2600" b="1" dirty="0"/>
              <a:t>tarkvara</a:t>
            </a:r>
            <a:r>
              <a:rPr lang="et-EE" sz="2600" dirty="0"/>
              <a:t> ja </a:t>
            </a:r>
            <a:r>
              <a:rPr lang="et-EE" sz="2600" b="1" dirty="0"/>
              <a:t>seadmetega</a:t>
            </a:r>
            <a:r>
              <a:rPr lang="et-EE" sz="2600" dirty="0"/>
              <a:t>, mis on määratud tekstide ja kõne töötlemiseks. (</a:t>
            </a:r>
            <a:r>
              <a:rPr lang="et-EE" sz="2600" dirty="0" err="1"/>
              <a:t>Uszkoreit</a:t>
            </a:r>
            <a:r>
              <a:rPr lang="en-US" sz="2600" dirty="0"/>
              <a:t>,</a:t>
            </a:r>
            <a:r>
              <a:rPr lang="et-EE" sz="2600" dirty="0"/>
              <a:t> 2016</a:t>
            </a:r>
            <a:r>
              <a:rPr lang="en-US" sz="2600" dirty="0"/>
              <a:t>; Cole </a:t>
            </a:r>
            <a:r>
              <a:rPr lang="en-US" sz="2600" dirty="0" err="1"/>
              <a:t>jt</a:t>
            </a:r>
            <a:r>
              <a:rPr lang="en-US" sz="2600" dirty="0"/>
              <a:t> 1997</a:t>
            </a:r>
            <a:r>
              <a:rPr lang="et-EE" sz="2600" dirty="0"/>
              <a:t>)</a:t>
            </a:r>
            <a:endParaRPr lang="en-US" sz="2600" dirty="0"/>
          </a:p>
          <a:p>
            <a:pPr>
              <a:lnSpc>
                <a:spcPct val="120000"/>
              </a:lnSpc>
            </a:pPr>
            <a:r>
              <a:rPr lang="en-US" sz="2800" dirty="0" err="1">
                <a:cs typeface="Calibri Light" panose="020F0302020204030204" pitchFamily="34" charset="0"/>
              </a:rPr>
              <a:t>Sünonüümid</a:t>
            </a:r>
            <a:r>
              <a:rPr lang="en-US" sz="2800" dirty="0">
                <a:cs typeface="Calibri Light" panose="020F0302020204030204" pitchFamily="34" charset="0"/>
              </a:rPr>
              <a:t>: </a:t>
            </a:r>
            <a:r>
              <a:rPr lang="en-US" sz="2800" b="1" dirty="0" err="1">
                <a:cs typeface="Calibri Light" panose="020F0302020204030204" pitchFamily="34" charset="0"/>
              </a:rPr>
              <a:t>inimkeeletehnoloogia</a:t>
            </a:r>
            <a:r>
              <a:rPr lang="en-US" sz="2800" dirty="0">
                <a:cs typeface="Calibri Light" panose="020F0302020204030204" pitchFamily="34" charset="0"/>
              </a:rPr>
              <a:t> (</a:t>
            </a:r>
            <a:r>
              <a:rPr lang="en-US" sz="2800" i="1" dirty="0">
                <a:cs typeface="Calibri Light" panose="020F0302020204030204" pitchFamily="34" charset="0"/>
              </a:rPr>
              <a:t>human language technology</a:t>
            </a:r>
            <a:r>
              <a:rPr lang="en-US" sz="2800" dirty="0">
                <a:cs typeface="Calibri Light" panose="020F0302020204030204" pitchFamily="34" charset="0"/>
              </a:rPr>
              <a:t>), </a:t>
            </a:r>
            <a:r>
              <a:rPr lang="en-US" sz="2800" b="1" dirty="0" err="1">
                <a:cs typeface="Calibri Light" panose="020F0302020204030204" pitchFamily="34" charset="0"/>
              </a:rPr>
              <a:t>loomuliku</a:t>
            </a:r>
            <a:r>
              <a:rPr lang="en-US" sz="2800" b="1" dirty="0">
                <a:cs typeface="Calibri Light" panose="020F0302020204030204" pitchFamily="34" charset="0"/>
              </a:rPr>
              <a:t> </a:t>
            </a:r>
            <a:r>
              <a:rPr lang="en-US" sz="2800" b="1" dirty="0" err="1">
                <a:cs typeface="Calibri Light" panose="020F0302020204030204" pitchFamily="34" charset="0"/>
              </a:rPr>
              <a:t>keele</a:t>
            </a:r>
            <a:r>
              <a:rPr lang="en-US" sz="2800" b="1" dirty="0">
                <a:cs typeface="Calibri Light" panose="020F0302020204030204" pitchFamily="34" charset="0"/>
              </a:rPr>
              <a:t> </a:t>
            </a:r>
            <a:r>
              <a:rPr lang="en-US" sz="2800" b="1" dirty="0" err="1">
                <a:cs typeface="Calibri Light" panose="020F0302020204030204" pitchFamily="34" charset="0"/>
              </a:rPr>
              <a:t>töötlus</a:t>
            </a:r>
            <a:r>
              <a:rPr lang="en-US" sz="2800" b="1" dirty="0">
                <a:cs typeface="Calibri Light" panose="020F0302020204030204" pitchFamily="34" charset="0"/>
              </a:rPr>
              <a:t> </a:t>
            </a:r>
            <a:r>
              <a:rPr lang="en-US" sz="2800" dirty="0">
                <a:cs typeface="Calibri Light" panose="020F0302020204030204" pitchFamily="34" charset="0"/>
              </a:rPr>
              <a:t>(</a:t>
            </a:r>
            <a:r>
              <a:rPr lang="en-US" sz="2800" i="1" dirty="0">
                <a:cs typeface="Calibri Light" panose="020F0302020204030204" pitchFamily="34" charset="0"/>
              </a:rPr>
              <a:t>natural language processing</a:t>
            </a:r>
            <a:r>
              <a:rPr lang="en-US" sz="2800" dirty="0">
                <a:cs typeface="Calibri Light" panose="020F0302020204030204" pitchFamily="34" charset="0"/>
              </a:rPr>
              <a:t> </a:t>
            </a:r>
            <a:r>
              <a:rPr lang="en-US" sz="2800" i="1" dirty="0">
                <a:cs typeface="Calibri Light" panose="020F0302020204030204" pitchFamily="34" charset="0"/>
              </a:rPr>
              <a:t>– NLP</a:t>
            </a:r>
            <a:r>
              <a:rPr lang="en-US" sz="2800" dirty="0">
                <a:cs typeface="Calibri Light" panose="020F0302020204030204" pitchFamily="34" charset="0"/>
              </a:rPr>
              <a:t>)</a:t>
            </a:r>
          </a:p>
        </p:txBody>
      </p:sp>
    </p:spTree>
    <p:extLst>
      <p:ext uri="{BB962C8B-B14F-4D97-AF65-F5344CB8AC3E}">
        <p14:creationId xmlns:p14="http://schemas.microsoft.com/office/powerpoint/2010/main" val="219107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16D45-ECA8-3E45-8BCE-607DB51C6EE7}"/>
              </a:ext>
            </a:extLst>
          </p:cNvPr>
          <p:cNvSpPr>
            <a:spLocks noGrp="1"/>
          </p:cNvSpPr>
          <p:nvPr>
            <p:ph type="title"/>
          </p:nvPr>
        </p:nvSpPr>
        <p:spPr/>
        <p:txBody>
          <a:bodyPr/>
          <a:lstStyle/>
          <a:p>
            <a:r>
              <a:rPr lang="en-US" dirty="0" err="1">
                <a:latin typeface="Calibri Light" panose="020F0302020204030204" pitchFamily="34" charset="0"/>
                <a:cs typeface="Calibri Light" panose="020F0302020204030204" pitchFamily="34" charset="0"/>
              </a:rPr>
              <a:t>Keeletehnoloogia</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B673AB45-EC81-A34D-8616-152A666A6B66}"/>
              </a:ext>
            </a:extLst>
          </p:cNvPr>
          <p:cNvSpPr>
            <a:spLocks noGrp="1"/>
          </p:cNvSpPr>
          <p:nvPr>
            <p:ph idx="1"/>
          </p:nvPr>
        </p:nvSpPr>
        <p:spPr/>
        <p:txBody>
          <a:bodyPr>
            <a:normAutofit/>
          </a:bodyPr>
          <a:lstStyle/>
          <a:p>
            <a:r>
              <a:rPr lang="en-US" dirty="0" err="1">
                <a:cs typeface="Calibri Light" panose="020F0302020204030204" pitchFamily="34" charset="0"/>
              </a:rPr>
              <a:t>Keelealaste</a:t>
            </a:r>
            <a:r>
              <a:rPr lang="en-US" dirty="0">
                <a:cs typeface="Calibri Light" panose="020F0302020204030204" pitchFamily="34" charset="0"/>
              </a:rPr>
              <a:t> </a:t>
            </a:r>
            <a:r>
              <a:rPr lang="en-US" dirty="0" err="1">
                <a:cs typeface="Calibri Light" panose="020F0302020204030204" pitchFamily="34" charset="0"/>
              </a:rPr>
              <a:t>teadmiste</a:t>
            </a:r>
            <a:r>
              <a:rPr lang="en-US" dirty="0">
                <a:cs typeface="Calibri Light" panose="020F0302020204030204" pitchFamily="34" charset="0"/>
              </a:rPr>
              <a:t> </a:t>
            </a:r>
            <a:r>
              <a:rPr lang="en-US" dirty="0" err="1">
                <a:cs typeface="Calibri Light" panose="020F0302020204030204" pitchFamily="34" charset="0"/>
              </a:rPr>
              <a:t>rakendamine</a:t>
            </a:r>
            <a:r>
              <a:rPr lang="en-US" dirty="0">
                <a:cs typeface="Calibri Light" panose="020F0302020204030204" pitchFamily="34" charset="0"/>
              </a:rPr>
              <a:t> </a:t>
            </a:r>
            <a:r>
              <a:rPr lang="en-US" dirty="0" err="1">
                <a:cs typeface="Calibri Light" panose="020F0302020204030204" pitchFamily="34" charset="0"/>
              </a:rPr>
              <a:t>paremate</a:t>
            </a:r>
            <a:r>
              <a:rPr lang="en-US" dirty="0">
                <a:cs typeface="Calibri Light" panose="020F0302020204030204" pitchFamily="34" charset="0"/>
              </a:rPr>
              <a:t> </a:t>
            </a:r>
            <a:r>
              <a:rPr lang="en-US" dirty="0" err="1">
                <a:cs typeface="Calibri Light" panose="020F0302020204030204" pitchFamily="34" charset="0"/>
              </a:rPr>
              <a:t>arvutisüsteemide</a:t>
            </a:r>
            <a:r>
              <a:rPr lang="en-US" dirty="0">
                <a:cs typeface="Calibri Light" panose="020F0302020204030204" pitchFamily="34" charset="0"/>
              </a:rPr>
              <a:t> </a:t>
            </a:r>
            <a:r>
              <a:rPr lang="en-US" dirty="0" err="1">
                <a:cs typeface="Calibri Light" panose="020F0302020204030204" pitchFamily="34" charset="0"/>
              </a:rPr>
              <a:t>loomiseks</a:t>
            </a:r>
            <a:r>
              <a:rPr lang="en-US" dirty="0">
                <a:cs typeface="Calibri Light" panose="020F0302020204030204" pitchFamily="34" charset="0"/>
              </a:rPr>
              <a:t>: </a:t>
            </a:r>
          </a:p>
          <a:p>
            <a:pPr lvl="1">
              <a:buFont typeface="Wingdings" panose="05000000000000000000" pitchFamily="2" charset="2"/>
              <a:buChar char="§"/>
            </a:pPr>
            <a:r>
              <a:rPr lang="et-EE" sz="3000" dirty="0">
                <a:cs typeface="Calibri Light" panose="020F0302020204030204" pitchFamily="34" charset="0"/>
              </a:rPr>
              <a:t>i</a:t>
            </a:r>
            <a:r>
              <a:rPr lang="en-US" sz="3000" dirty="0" err="1">
                <a:cs typeface="Calibri Light" panose="020F0302020204030204" pitchFamily="34" charset="0"/>
              </a:rPr>
              <a:t>nimese</a:t>
            </a:r>
            <a:r>
              <a:rPr lang="en-US" sz="3000" dirty="0">
                <a:cs typeface="Calibri Light" panose="020F0302020204030204" pitchFamily="34" charset="0"/>
              </a:rPr>
              <a:t> ja </a:t>
            </a:r>
            <a:r>
              <a:rPr lang="en-US" sz="3000" dirty="0" err="1">
                <a:cs typeface="Calibri Light" panose="020F0302020204030204" pitchFamily="34" charset="0"/>
              </a:rPr>
              <a:t>arvuti</a:t>
            </a:r>
            <a:r>
              <a:rPr lang="en-US" sz="3000" dirty="0">
                <a:cs typeface="Calibri Light" panose="020F0302020204030204" pitchFamily="34" charset="0"/>
              </a:rPr>
              <a:t> </a:t>
            </a:r>
            <a:r>
              <a:rPr lang="en-US" sz="3000" dirty="0" err="1">
                <a:cs typeface="Calibri Light" panose="020F0302020204030204" pitchFamily="34" charset="0"/>
              </a:rPr>
              <a:t>vahelise</a:t>
            </a:r>
            <a:r>
              <a:rPr lang="en-US" sz="3000" dirty="0">
                <a:cs typeface="Calibri Light" panose="020F0302020204030204" pitchFamily="34" charset="0"/>
              </a:rPr>
              <a:t> </a:t>
            </a:r>
            <a:r>
              <a:rPr lang="en-US" sz="3000" dirty="0" err="1">
                <a:cs typeface="Calibri Light" panose="020F0302020204030204" pitchFamily="34" charset="0"/>
              </a:rPr>
              <a:t>suhtluse</a:t>
            </a:r>
            <a:r>
              <a:rPr lang="en-US" sz="3000" dirty="0">
                <a:cs typeface="Calibri Light" panose="020F0302020204030204" pitchFamily="34" charset="0"/>
              </a:rPr>
              <a:t> </a:t>
            </a:r>
            <a:r>
              <a:rPr lang="en-US" sz="3000" dirty="0" err="1">
                <a:cs typeface="Calibri Light" panose="020F0302020204030204" pitchFamily="34" charset="0"/>
              </a:rPr>
              <a:t>parandamiseks</a:t>
            </a:r>
            <a:r>
              <a:rPr lang="et-EE" sz="3000" dirty="0">
                <a:cs typeface="Calibri Light" panose="020F0302020204030204" pitchFamily="34" charset="0"/>
              </a:rPr>
              <a:t>;</a:t>
            </a:r>
            <a:endParaRPr lang="en-US" sz="3000" dirty="0">
              <a:cs typeface="Calibri Light" panose="020F0302020204030204" pitchFamily="34" charset="0"/>
            </a:endParaRPr>
          </a:p>
          <a:p>
            <a:pPr lvl="1">
              <a:buFont typeface="Wingdings" panose="05000000000000000000" pitchFamily="2" charset="2"/>
              <a:buChar char="§"/>
            </a:pPr>
            <a:r>
              <a:rPr lang="et-EE" sz="3000" dirty="0">
                <a:cs typeface="Calibri Light" panose="020F0302020204030204" pitchFamily="34" charset="0"/>
              </a:rPr>
              <a:t>i</a:t>
            </a:r>
            <a:r>
              <a:rPr lang="en-US" sz="3000" dirty="0" err="1">
                <a:cs typeface="Calibri Light" panose="020F0302020204030204" pitchFamily="34" charset="0"/>
              </a:rPr>
              <a:t>nformatsiooni</a:t>
            </a:r>
            <a:r>
              <a:rPr lang="en-US" sz="3000" dirty="0">
                <a:cs typeface="Calibri Light" panose="020F0302020204030204" pitchFamily="34" charset="0"/>
              </a:rPr>
              <a:t> </a:t>
            </a:r>
            <a:r>
              <a:rPr lang="en-US" sz="3000" dirty="0" err="1">
                <a:cs typeface="Calibri Light" panose="020F0302020204030204" pitchFamily="34" charset="0"/>
              </a:rPr>
              <a:t>paremaks</a:t>
            </a:r>
            <a:r>
              <a:rPr lang="en-US" sz="3000" dirty="0">
                <a:cs typeface="Calibri Light" panose="020F0302020204030204" pitchFamily="34" charset="0"/>
              </a:rPr>
              <a:t> </a:t>
            </a:r>
            <a:r>
              <a:rPr lang="en-US" sz="3000" dirty="0" err="1">
                <a:cs typeface="Calibri Light" panose="020F0302020204030204" pitchFamily="34" charset="0"/>
              </a:rPr>
              <a:t>esitamiseks</a:t>
            </a:r>
            <a:r>
              <a:rPr lang="en-US" sz="3000" dirty="0">
                <a:cs typeface="Calibri Light" panose="020F0302020204030204" pitchFamily="34" charset="0"/>
              </a:rPr>
              <a:t>, </a:t>
            </a:r>
            <a:r>
              <a:rPr lang="en-US" sz="3000" dirty="0" err="1">
                <a:cs typeface="Calibri Light" panose="020F0302020204030204" pitchFamily="34" charset="0"/>
              </a:rPr>
              <a:t>kasutamiseks</a:t>
            </a:r>
            <a:r>
              <a:rPr lang="en-US" sz="3000" dirty="0">
                <a:cs typeface="Calibri Light" panose="020F0302020204030204" pitchFamily="34" charset="0"/>
              </a:rPr>
              <a:t>, </a:t>
            </a:r>
            <a:r>
              <a:rPr lang="en-US" sz="3000" dirty="0" err="1">
                <a:cs typeface="Calibri Light" panose="020F0302020204030204" pitchFamily="34" charset="0"/>
              </a:rPr>
              <a:t>otsimiseks</a:t>
            </a:r>
            <a:r>
              <a:rPr lang="en-US" sz="3000" dirty="0">
                <a:cs typeface="Calibri Light" panose="020F0302020204030204" pitchFamily="34" charset="0"/>
              </a:rPr>
              <a:t> ja </a:t>
            </a:r>
            <a:r>
              <a:rPr lang="en-US" sz="3000" dirty="0" err="1">
                <a:cs typeface="Calibri Light" panose="020F0302020204030204" pitchFamily="34" charset="0"/>
              </a:rPr>
              <a:t>analüüsimiseks</a:t>
            </a:r>
            <a:r>
              <a:rPr lang="et-EE" sz="3000" dirty="0">
                <a:cs typeface="Calibri Light" panose="020F0302020204030204" pitchFamily="34" charset="0"/>
              </a:rPr>
              <a:t>;</a:t>
            </a:r>
            <a:endParaRPr lang="en-US" sz="3000" dirty="0">
              <a:cs typeface="Calibri Light" panose="020F0302020204030204" pitchFamily="34" charset="0"/>
            </a:endParaRPr>
          </a:p>
          <a:p>
            <a:pPr lvl="1">
              <a:buFont typeface="Wingdings" panose="05000000000000000000" pitchFamily="2" charset="2"/>
              <a:buChar char="§"/>
            </a:pPr>
            <a:r>
              <a:rPr lang="et-EE" sz="3000" dirty="0">
                <a:cs typeface="Calibri Light" panose="020F0302020204030204" pitchFamily="34" charset="0"/>
              </a:rPr>
              <a:t>i</a:t>
            </a:r>
            <a:r>
              <a:rPr lang="en-US" sz="3000" dirty="0" err="1">
                <a:cs typeface="Calibri Light" panose="020F0302020204030204" pitchFamily="34" charset="0"/>
              </a:rPr>
              <a:t>nimkeele</a:t>
            </a:r>
            <a:r>
              <a:rPr lang="en-US" sz="3000" dirty="0">
                <a:cs typeface="Calibri Light" panose="020F0302020204030204" pitchFamily="34" charset="0"/>
              </a:rPr>
              <a:t> </a:t>
            </a:r>
            <a:r>
              <a:rPr lang="en-US" sz="3000" dirty="0" err="1">
                <a:cs typeface="Calibri Light" panose="020F0302020204030204" pitchFamily="34" charset="0"/>
              </a:rPr>
              <a:t>paremaks</a:t>
            </a:r>
            <a:r>
              <a:rPr lang="en-US" sz="3000" dirty="0">
                <a:cs typeface="Calibri Light" panose="020F0302020204030204" pitchFamily="34" charset="0"/>
              </a:rPr>
              <a:t> </a:t>
            </a:r>
            <a:r>
              <a:rPr lang="en-US" sz="3000" dirty="0" err="1">
                <a:cs typeface="Calibri Light" panose="020F0302020204030204" pitchFamily="34" charset="0"/>
              </a:rPr>
              <a:t>mõistmiseks</a:t>
            </a:r>
            <a:r>
              <a:rPr lang="en-US" sz="3000" dirty="0">
                <a:cs typeface="Calibri Light" panose="020F0302020204030204" pitchFamily="34" charset="0"/>
              </a:rPr>
              <a:t> ja </a:t>
            </a:r>
            <a:r>
              <a:rPr lang="en-US" sz="3000" dirty="0" err="1">
                <a:cs typeface="Calibri Light" panose="020F0302020204030204" pitchFamily="34" charset="0"/>
              </a:rPr>
              <a:t>töötlemiseks</a:t>
            </a:r>
            <a:r>
              <a:rPr lang="et-EE" sz="3000" dirty="0">
                <a:cs typeface="Calibri Light" panose="020F0302020204030204" pitchFamily="34" charset="0"/>
              </a:rPr>
              <a:t>.</a:t>
            </a:r>
            <a:endParaRPr lang="en-US" sz="3000" dirty="0">
              <a:cs typeface="Calibri Light" panose="020F0302020204030204" pitchFamily="34" charset="0"/>
            </a:endParaRPr>
          </a:p>
          <a:p>
            <a:endParaRPr lang="en-US" dirty="0">
              <a:cs typeface="Calibri Light" panose="020F0302020204030204" pitchFamily="34" charset="0"/>
            </a:endParaRPr>
          </a:p>
          <a:p>
            <a:pPr marL="0" indent="0">
              <a:buNone/>
            </a:pPr>
            <a:r>
              <a:rPr lang="en-US" sz="2800" dirty="0">
                <a:cs typeface="Calibri Light" panose="020F0302020204030204" pitchFamily="34" charset="0"/>
              </a:rPr>
              <a:t>(</a:t>
            </a:r>
            <a:r>
              <a:rPr lang="en-US" sz="2800" dirty="0" err="1">
                <a:cs typeface="Calibri Light" panose="020F0302020204030204" pitchFamily="34" charset="0"/>
              </a:rPr>
              <a:t>Kaalep</a:t>
            </a:r>
            <a:r>
              <a:rPr lang="et-EE" sz="2800" dirty="0">
                <a:cs typeface="Calibri Light" panose="020F0302020204030204" pitchFamily="34" charset="0"/>
              </a:rPr>
              <a:t>,</a:t>
            </a:r>
            <a:r>
              <a:rPr lang="en-US" sz="2800" dirty="0">
                <a:cs typeface="Calibri Light" panose="020F0302020204030204" pitchFamily="34" charset="0"/>
              </a:rPr>
              <a:t> 1999)</a:t>
            </a:r>
          </a:p>
        </p:txBody>
      </p:sp>
    </p:spTree>
    <p:extLst>
      <p:ext uri="{BB962C8B-B14F-4D97-AF65-F5344CB8AC3E}">
        <p14:creationId xmlns:p14="http://schemas.microsoft.com/office/powerpoint/2010/main" val="1588256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5769-AB4D-4638-93A0-1D937FEF4E83}"/>
              </a:ext>
            </a:extLst>
          </p:cNvPr>
          <p:cNvSpPr>
            <a:spLocks noGrp="1"/>
          </p:cNvSpPr>
          <p:nvPr>
            <p:ph type="title"/>
          </p:nvPr>
        </p:nvSpPr>
        <p:spPr/>
        <p:txBody>
          <a:bodyPr/>
          <a:lstStyle/>
          <a:p>
            <a:r>
              <a:rPr lang="et-EE" dirty="0">
                <a:latin typeface="Calibri Light" panose="020F0302020204030204" pitchFamily="34" charset="0"/>
                <a:cs typeface="Calibri Light" panose="020F0302020204030204" pitchFamily="34" charset="0"/>
              </a:rPr>
              <a:t>Mis eristab keeletehnoloogiat muust IT-st?</a:t>
            </a:r>
          </a:p>
        </p:txBody>
      </p:sp>
      <p:sp>
        <p:nvSpPr>
          <p:cNvPr id="3" name="Content Placeholder 2">
            <a:extLst>
              <a:ext uri="{FF2B5EF4-FFF2-40B4-BE49-F238E27FC236}">
                <a16:creationId xmlns:a16="http://schemas.microsoft.com/office/drawing/2014/main" id="{E2F4EF45-F88E-4A29-BCA1-337080A40514}"/>
              </a:ext>
            </a:extLst>
          </p:cNvPr>
          <p:cNvSpPr>
            <a:spLocks noGrp="1"/>
          </p:cNvSpPr>
          <p:nvPr>
            <p:ph idx="1"/>
          </p:nvPr>
        </p:nvSpPr>
        <p:spPr>
          <a:xfrm>
            <a:off x="609600" y="1580147"/>
            <a:ext cx="10972800" cy="4921236"/>
          </a:xfrm>
        </p:spPr>
        <p:txBody>
          <a:bodyPr>
            <a:normAutofit lnSpcReduction="10000"/>
          </a:bodyPr>
          <a:lstStyle/>
          <a:p>
            <a:r>
              <a:rPr lang="et-EE" dirty="0">
                <a:cs typeface="Calibri Light" panose="020F0302020204030204" pitchFamily="34" charset="0"/>
              </a:rPr>
              <a:t>See rakendab tarkvarasüsteemide loomiseks </a:t>
            </a:r>
            <a:r>
              <a:rPr lang="et-EE" b="1" dirty="0">
                <a:cs typeface="Calibri Light" panose="020F0302020204030204" pitchFamily="34" charset="0"/>
              </a:rPr>
              <a:t>teadmisi inimkeelest</a:t>
            </a:r>
            <a:r>
              <a:rPr lang="et-EE" dirty="0">
                <a:cs typeface="Calibri Light" panose="020F0302020204030204" pitchFamily="34" charset="0"/>
              </a:rPr>
              <a:t>.</a:t>
            </a:r>
          </a:p>
          <a:p>
            <a:r>
              <a:rPr lang="et-EE" dirty="0">
                <a:cs typeface="Calibri Light" panose="020F0302020204030204" pitchFamily="34" charset="0"/>
              </a:rPr>
              <a:t>Keeleteadmiste tasandid:</a:t>
            </a:r>
          </a:p>
          <a:p>
            <a:pPr lvl="1">
              <a:buFont typeface="Wingdings" panose="05000000000000000000" pitchFamily="2" charset="2"/>
              <a:buChar char="§"/>
            </a:pPr>
            <a:r>
              <a:rPr lang="et-EE" b="1" dirty="0">
                <a:cs typeface="Calibri Light" panose="020F0302020204030204" pitchFamily="34" charset="0"/>
              </a:rPr>
              <a:t>Foneetika ja fonoloogia </a:t>
            </a:r>
            <a:r>
              <a:rPr lang="et-EE" dirty="0">
                <a:cs typeface="Calibri Light" panose="020F0302020204030204" pitchFamily="34" charset="0"/>
              </a:rPr>
              <a:t>– teadmine häälikutest ja nende kõlast</a:t>
            </a:r>
          </a:p>
          <a:p>
            <a:pPr lvl="1">
              <a:buFont typeface="Wingdings" panose="05000000000000000000" pitchFamily="2" charset="2"/>
              <a:buChar char="§"/>
            </a:pPr>
            <a:r>
              <a:rPr lang="et-EE" b="1" dirty="0">
                <a:cs typeface="Calibri Light" panose="020F0302020204030204" pitchFamily="34" charset="0"/>
              </a:rPr>
              <a:t>Morfoloogia</a:t>
            </a:r>
            <a:r>
              <a:rPr lang="et-EE" dirty="0">
                <a:cs typeface="Calibri Light" panose="020F0302020204030204" pitchFamily="34" charset="0"/>
              </a:rPr>
              <a:t> – teadmine sõnavormide moodustamisest</a:t>
            </a:r>
          </a:p>
          <a:p>
            <a:pPr lvl="1">
              <a:buFont typeface="Wingdings" panose="05000000000000000000" pitchFamily="2" charset="2"/>
              <a:buChar char="§"/>
            </a:pPr>
            <a:r>
              <a:rPr lang="et-EE" b="1" dirty="0">
                <a:cs typeface="Calibri Light" panose="020F0302020204030204" pitchFamily="34" charset="0"/>
              </a:rPr>
              <a:t>Süntaks</a:t>
            </a:r>
            <a:r>
              <a:rPr lang="et-EE" dirty="0">
                <a:cs typeface="Calibri Light" panose="020F0302020204030204" pitchFamily="34" charset="0"/>
              </a:rPr>
              <a:t> – teadmine sellest, kuidas sõnu omavahel ühendatakse</a:t>
            </a:r>
          </a:p>
          <a:p>
            <a:pPr lvl="1">
              <a:buFont typeface="Wingdings" panose="05000000000000000000" pitchFamily="2" charset="2"/>
              <a:buChar char="§"/>
            </a:pPr>
            <a:r>
              <a:rPr lang="et-EE" b="1" dirty="0">
                <a:cs typeface="Calibri Light" panose="020F0302020204030204" pitchFamily="34" charset="0"/>
              </a:rPr>
              <a:t>Semantika</a:t>
            </a:r>
            <a:r>
              <a:rPr lang="et-EE" dirty="0">
                <a:cs typeface="Calibri Light" panose="020F0302020204030204" pitchFamily="34" charset="0"/>
              </a:rPr>
              <a:t> – teadmine keeleüksuste tähendustest</a:t>
            </a:r>
          </a:p>
          <a:p>
            <a:pPr lvl="1">
              <a:buFont typeface="Wingdings" panose="05000000000000000000" pitchFamily="2" charset="2"/>
              <a:buChar char="§"/>
            </a:pPr>
            <a:r>
              <a:rPr lang="et-EE" b="1" dirty="0">
                <a:cs typeface="Calibri Light" panose="020F0302020204030204" pitchFamily="34" charset="0"/>
              </a:rPr>
              <a:t>Pragmaatika</a:t>
            </a:r>
            <a:r>
              <a:rPr lang="et-EE" dirty="0">
                <a:cs typeface="Calibri Light" panose="020F0302020204030204" pitchFamily="34" charset="0"/>
              </a:rPr>
              <a:t> – teadmine kõneleja eesmärkidest ja kavatsustest</a:t>
            </a:r>
          </a:p>
          <a:p>
            <a:pPr lvl="1">
              <a:buFont typeface="Wingdings" panose="05000000000000000000" pitchFamily="2" charset="2"/>
              <a:buChar char="§"/>
            </a:pPr>
            <a:r>
              <a:rPr lang="et-EE" b="1" dirty="0">
                <a:cs typeface="Calibri Light" panose="020F0302020204030204" pitchFamily="34" charset="0"/>
              </a:rPr>
              <a:t>Diskursiivne</a:t>
            </a:r>
            <a:r>
              <a:rPr lang="et-EE" dirty="0">
                <a:cs typeface="Calibri Light" panose="020F0302020204030204" pitchFamily="34" charset="0"/>
              </a:rPr>
              <a:t> – teadmine </a:t>
            </a:r>
            <a:r>
              <a:rPr lang="et-EE" dirty="0" err="1">
                <a:cs typeface="Calibri Light" panose="020F0302020204030204" pitchFamily="34" charset="0"/>
              </a:rPr>
              <a:t>lausungitevahelistest</a:t>
            </a:r>
            <a:r>
              <a:rPr lang="et-EE" dirty="0">
                <a:cs typeface="Calibri Light" panose="020F0302020204030204" pitchFamily="34" charset="0"/>
              </a:rPr>
              <a:t> tähendusseostest</a:t>
            </a:r>
            <a:endParaRPr lang="et-EE" sz="2000" dirty="0">
              <a:cs typeface="Calibri Light" panose="020F0302020204030204" pitchFamily="34" charset="0"/>
            </a:endParaRPr>
          </a:p>
          <a:p>
            <a:pPr marL="57150" indent="0" algn="r">
              <a:buNone/>
            </a:pPr>
            <a:r>
              <a:rPr lang="et-EE" sz="2400" dirty="0">
                <a:cs typeface="Calibri Light" panose="020F0302020204030204" pitchFamily="34" charset="0"/>
              </a:rPr>
              <a:t>(Jurafsky &amp; Martin, 2009)</a:t>
            </a:r>
          </a:p>
        </p:txBody>
      </p:sp>
    </p:spTree>
    <p:extLst>
      <p:ext uri="{BB962C8B-B14F-4D97-AF65-F5344CB8AC3E}">
        <p14:creationId xmlns:p14="http://schemas.microsoft.com/office/powerpoint/2010/main" val="3148076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2937</Words>
  <Application>Microsoft Office PowerPoint</Application>
  <PresentationFormat>Widescreen</PresentationFormat>
  <Paragraphs>277</Paragraphs>
  <Slides>37</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Arial, sans-serif</vt:lpstr>
      <vt:lpstr>Calibri</vt:lpstr>
      <vt:lpstr>Calibri Light</vt:lpstr>
      <vt:lpstr>Open Sans</vt:lpstr>
      <vt:lpstr>Wingdings</vt:lpstr>
      <vt:lpstr>Office Theme</vt:lpstr>
      <vt:lpstr>1_Office Theme</vt:lpstr>
      <vt:lpstr>Keeletehnoloogia ja masinõpe</vt:lpstr>
      <vt:lpstr>PowerPoint Presentation</vt:lpstr>
      <vt:lpstr>Kava</vt:lpstr>
      <vt:lpstr>Väike mõtteharjutus</vt:lpstr>
      <vt:lpstr>Arvutilingvistika vs. keeletehnoloogia</vt:lpstr>
      <vt:lpstr>Arvutilingvistika</vt:lpstr>
      <vt:lpstr>Keeletehnoloogia</vt:lpstr>
      <vt:lpstr>Keeletehnoloogia</vt:lpstr>
      <vt:lpstr>Mis eristab keeletehnoloogiat muust IT-st?</vt:lpstr>
      <vt:lpstr>Keele automaattöötluse etapid</vt:lpstr>
      <vt:lpstr>Keeletehnoloogia harud</vt:lpstr>
      <vt:lpstr>Keeletehnoloogia harud</vt:lpstr>
      <vt:lpstr>Tekstianalüüsi näide: emotsioonidetektor</vt:lpstr>
      <vt:lpstr>Keeletehnoloogia meetodid</vt:lpstr>
      <vt:lpstr>Kõrvalepõige: tehisintellekti alamvaldkonnad</vt:lpstr>
      <vt:lpstr>Mõtteharjutus vol 2</vt:lpstr>
      <vt:lpstr>Reeglipõhine lähenemine (näide 1)</vt:lpstr>
      <vt:lpstr>Reeglipõhine lähenemine (näide 2)</vt:lpstr>
      <vt:lpstr>Statistikapõhine lähenemine (näited)</vt:lpstr>
      <vt:lpstr>Treeningmaterjali näide:  eesti keele universaalne sõltuvuspuude pank</vt:lpstr>
      <vt:lpstr>Hübriidlähenemised</vt:lpstr>
      <vt:lpstr>Juhendatud masinõpe</vt:lpstr>
      <vt:lpstr>Juhendamata masinõpe</vt:lpstr>
      <vt:lpstr>Masinõppe mõisteid</vt:lpstr>
      <vt:lpstr>Masinõppe mõisteid (2)</vt:lpstr>
      <vt:lpstr>Tekstide klassifitseerimine</vt:lpstr>
      <vt:lpstr>Autorituvastuse näide</vt:lpstr>
      <vt:lpstr>Tunnuseid tekstide klassifitseerimisel</vt:lpstr>
      <vt:lpstr>Masintõlke ajajoon</vt:lpstr>
      <vt:lpstr>PowerPoint Presentation</vt:lpstr>
      <vt:lpstr>Närvivõrkudel põhinev ehk neurotõlge</vt:lpstr>
      <vt:lpstr>PowerPoint Presentation</vt:lpstr>
      <vt:lpstr>PowerPoint Presentation</vt:lpstr>
      <vt:lpstr>Neurotõlge vs. statistiline MT</vt:lpstr>
      <vt:lpstr>Neurotõlke lisavõimalused</vt:lpstr>
      <vt:lpstr>Kirjandus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Kais Allkivi-Metsoja</dc:creator>
  <cp:lastModifiedBy>Kais Allkivi-Metsoja</cp:lastModifiedBy>
  <cp:revision>47</cp:revision>
  <dcterms:created xsi:type="dcterms:W3CDTF">2020-11-24T18:25:11Z</dcterms:created>
  <dcterms:modified xsi:type="dcterms:W3CDTF">2021-09-29T08:43:28Z</dcterms:modified>
</cp:coreProperties>
</file>