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B6388-88A7-4FC2-9A9C-2623586DACC7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0ECE-2596-4F5E-8204-71D15511F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10.1073/pnas.0913352107#con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nas.org/doi/10.1073/pnas.0913352107#con2" TargetMode="External"/><Relationship Id="rId4" Type="http://schemas.openxmlformats.org/officeDocument/2006/relationships/hyperlink" Target="mailto:s.sherwood@unsw.edu.au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wet bulb temperature is always lower than the dry bulb temperature but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identical with 100% relative humidity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(the air is at the saturation line).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adaptability limit to climate change due to heat stress</a:t>
            </a:r>
          </a:p>
          <a:p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Steven C. Sherwood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s.sherwood@unsw.edu.au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Matthew Huber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 dirty="0" smtClean="0"/>
          </a:p>
          <a:p>
            <a:endParaRPr lang="et-EE" dirty="0" smtClean="0"/>
          </a:p>
          <a:p>
            <a:r>
              <a:rPr lang="et-EE" dirty="0" err="1" smtClean="0"/>
              <a:t>Sherwood</a:t>
            </a:r>
            <a:r>
              <a:rPr lang="et-EE" dirty="0" smtClean="0"/>
              <a:t>,</a:t>
            </a:r>
            <a:r>
              <a:rPr lang="et-EE" baseline="0" dirty="0" smtClean="0"/>
              <a:t> S. C. &amp; </a:t>
            </a:r>
            <a:r>
              <a:rPr lang="et-EE" baseline="0" dirty="0" err="1" smtClean="0"/>
              <a:t>Huber</a:t>
            </a:r>
            <a:r>
              <a:rPr lang="et-EE" baseline="0" dirty="0" smtClean="0"/>
              <a:t>, M. 2010.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adaptability limit to climate change due to heat stress</a:t>
            </a:r>
            <a:r>
              <a:rPr lang="et-E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PNAS.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107 (21) 9552-9555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F17C27-EED4-40A2-9068-9FE115FC0CE7}" type="slidenum">
              <a:rPr kumimoji="0" lang="et-E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t-E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15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Clausius-Clapeyron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relationship,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atmospheric water content increases by between 6 and 7% per 1 °C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Therefore, even just an increase of 1.5°C could result in ~9% more water in the atmosphere, which could have a major impact on storm systems and subsequent rainfall.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50DD-385A-453C-8FBA-E1AB38F27A9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0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6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3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3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1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4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8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6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4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9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5F16-9558-4349-98D1-C8318E7AAA6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6A78-E6C2-4373-999C-7CC389E7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1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7" y="1455068"/>
            <a:ext cx="11920893" cy="236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8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5;p18"/>
          <p:cNvSpPr txBox="1">
            <a:spLocks/>
          </p:cNvSpPr>
          <p:nvPr/>
        </p:nvSpPr>
        <p:spPr>
          <a:xfrm>
            <a:off x="0" y="-2"/>
            <a:ext cx="12192000" cy="667267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7B7"/>
                </a:solidFill>
                <a:effectLst/>
                <a:uLnTx/>
                <a:uFillTx/>
                <a:latin typeface="Aino" panose="02000603040504020204" pitchFamily="50" charset="-70"/>
                <a:ea typeface="+mj-ea"/>
                <a:cs typeface="+mj-cs"/>
                <a:sym typeface="Arial"/>
              </a:rPr>
              <a:t>Märja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7B7"/>
                </a:solidFill>
                <a:effectLst/>
                <a:uLnTx/>
                <a:uFillTx/>
                <a:latin typeface="Aino" panose="02000603040504020204" pitchFamily="50" charset="-70"/>
                <a:ea typeface="+mj-ea"/>
                <a:cs typeface="+mj-cs"/>
                <a:sym typeface="Arial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7B7"/>
                </a:solidFill>
                <a:effectLst/>
                <a:uLnTx/>
                <a:uFillTx/>
                <a:latin typeface="Aino" panose="02000603040504020204" pitchFamily="50" charset="-70"/>
                <a:ea typeface="+mj-ea"/>
                <a:cs typeface="+mj-cs"/>
                <a:sym typeface="Arial"/>
              </a:rPr>
              <a:t>termomeetri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0057B7"/>
                </a:solidFill>
                <a:effectLst/>
                <a:uLnTx/>
                <a:uFillTx/>
                <a:latin typeface="Aino" panose="02000603040504020204" pitchFamily="50" charset="-70"/>
                <a:ea typeface="+mj-ea"/>
                <a:cs typeface="+mj-cs"/>
                <a:sym typeface="Arial"/>
              </a:rPr>
              <a:t>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57B7"/>
                </a:solidFill>
                <a:effectLst/>
                <a:uLnTx/>
                <a:uFillTx/>
                <a:latin typeface="Aino" panose="02000603040504020204" pitchFamily="50" charset="-70"/>
                <a:ea typeface="+mj-ea"/>
                <a:cs typeface="+mj-cs"/>
                <a:sym typeface="Arial"/>
              </a:rPr>
              <a:t>temperatuur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0057B7"/>
                </a:solidFill>
                <a:effectLst/>
                <a:uLnTx/>
                <a:uFillTx/>
                <a:latin typeface="Aino" panose="02000603040504020204" pitchFamily="50" charset="-70"/>
                <a:ea typeface="+mj-ea"/>
                <a:cs typeface="+mj-cs"/>
                <a:sym typeface="Arial"/>
              </a:rPr>
              <a:t> (</a:t>
            </a:r>
            <a:r>
              <a:rPr kumimoji="0" lang="et-E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7B7"/>
                </a:solidFill>
                <a:effectLst/>
                <a:uLnTx/>
                <a:uFillTx/>
                <a:latin typeface="Aino" panose="02000603040504020204" pitchFamily="50" charset="-70"/>
                <a:ea typeface="+mj-ea"/>
                <a:cs typeface="+mj-cs"/>
                <a:sym typeface="Arial"/>
              </a:rPr>
              <a:t>Wet bulb temperature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7B7"/>
                </a:solidFill>
                <a:effectLst/>
                <a:uLnTx/>
                <a:uFillTx/>
                <a:latin typeface="Aino" panose="02000603040504020204" pitchFamily="50" charset="-70"/>
                <a:ea typeface="+mj-ea"/>
                <a:cs typeface="+mj-cs"/>
                <a:sym typeface="Arial"/>
              </a:rPr>
              <a:t>)</a:t>
            </a:r>
            <a:endParaRPr kumimoji="0" lang="et-EE" sz="3200" b="0" i="0" u="none" strike="noStrike" kern="1200" cap="none" spc="0" normalizeH="0" baseline="0" noProof="0" dirty="0">
              <a:ln>
                <a:noFill/>
              </a:ln>
              <a:solidFill>
                <a:srgbClr val="0057B7"/>
              </a:solidFill>
              <a:effectLst/>
              <a:uLnTx/>
              <a:uFillTx/>
              <a:latin typeface="Aino" panose="02000603040504020204" pitchFamily="50" charset="-70"/>
              <a:ea typeface="+mj-ea"/>
              <a:cs typeface="+mj-cs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5830"/>
          <a:stretch/>
        </p:blipFill>
        <p:spPr>
          <a:xfrm>
            <a:off x="485525" y="2094034"/>
            <a:ext cx="4082071" cy="441357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08171" y="1600200"/>
            <a:ext cx="6580176" cy="5190245"/>
            <a:chOff x="6016491" y="2063365"/>
            <a:chExt cx="6026898" cy="4763966"/>
          </a:xfrm>
        </p:grpSpPr>
        <p:pic>
          <p:nvPicPr>
            <p:cNvPr id="1026" name="Picture 2" descr="The increasing frequency of fatal wet-bulb temperatures | The Economis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55"/>
            <a:stretch/>
          </p:blipFill>
          <p:spPr bwMode="auto">
            <a:xfrm>
              <a:off x="6016491" y="2063365"/>
              <a:ext cx="5449339" cy="476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The increasing frequency of fatal wet-bulb temperatures | The Economis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99" r="60786" b="85168"/>
            <a:stretch/>
          </p:blipFill>
          <p:spPr bwMode="auto">
            <a:xfrm rot="16200000">
              <a:off x="10795320" y="3503720"/>
              <a:ext cx="2136909" cy="35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0" y="733076"/>
            <a:ext cx="12122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wet-bulb temperature is the lowest temperature that can be reached under current ambient conditions by the evaporation of water only. Even heat-adapted people cannot carry out normal outdoor activities past a wet-bulb temperature of 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-35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 to a heat index of 55 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68496" y="648340"/>
            <a:ext cx="8007319" cy="6142105"/>
            <a:chOff x="2338676" y="667265"/>
            <a:chExt cx="7706801" cy="577295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8676" y="667265"/>
              <a:ext cx="7706801" cy="577295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338676" y="6125811"/>
              <a:ext cx="77068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Sherwood, S. C. &amp; Huber, M. 2010. An adaptability limit to climate change due to heat stress. PNAS. 107 (21) 9552-9555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8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"/>
          <p:cNvSpPr txBox="1">
            <a:spLocks/>
          </p:cNvSpPr>
          <p:nvPr/>
        </p:nvSpPr>
        <p:spPr>
          <a:xfrm>
            <a:off x="0" y="-8181"/>
            <a:ext cx="12192000" cy="665334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3300"/>
              <a:buFont typeface="Arial" panose="020B0604020202020204" pitchFamily="34" charset="0"/>
              <a:buNone/>
            </a:pPr>
            <a:r>
              <a:rPr lang="et-EE" sz="4000" dirty="0" smtClean="0">
                <a:solidFill>
                  <a:srgbClr val="0057B7"/>
                </a:solidFill>
                <a:latin typeface="Aino" panose="02000603040504020204" pitchFamily="50" charset="-70"/>
              </a:rPr>
              <a:t>Kliimamuutuste mõju - üleujutused</a:t>
            </a:r>
            <a:endParaRPr lang="et-EE" sz="4000" dirty="0">
              <a:solidFill>
                <a:srgbClr val="0057B7"/>
              </a:solidFill>
              <a:latin typeface="Aino" panose="02000603040504020204" pitchFamily="50" charset="-7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5143" y="6522331"/>
            <a:ext cx="4426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dirty="0" smtClean="0"/>
              <a:t>climate.nasa.gov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724571" y="1175656"/>
            <a:ext cx="2249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/>
              <a:t>Clausius-Clapeyron</a:t>
            </a:r>
            <a:r>
              <a:rPr lang="en-US" sz="2000" dirty="0"/>
              <a:t> </a:t>
            </a:r>
            <a:r>
              <a:rPr lang="en-US" sz="2000" dirty="0" smtClean="0"/>
              <a:t>relationship</a:t>
            </a:r>
            <a:r>
              <a:rPr lang="et-EE" sz="2000" dirty="0" smtClean="0"/>
              <a:t> -</a:t>
            </a:r>
            <a:r>
              <a:rPr lang="en-US" sz="2000" b="1" dirty="0" smtClean="0"/>
              <a:t>atmospheric </a:t>
            </a:r>
            <a:r>
              <a:rPr lang="en-US" sz="2000" b="1" dirty="0"/>
              <a:t>water content increases by </a:t>
            </a:r>
            <a:r>
              <a:rPr lang="en-US" sz="2000" b="1" dirty="0" smtClean="0"/>
              <a:t>6</a:t>
            </a:r>
            <a:r>
              <a:rPr lang="et-EE" sz="2000" b="1" dirty="0" smtClean="0"/>
              <a:t>-</a:t>
            </a:r>
            <a:r>
              <a:rPr lang="en-US" sz="2000" b="1" dirty="0" smtClean="0"/>
              <a:t>7</a:t>
            </a:r>
            <a:r>
              <a:rPr lang="en-US" sz="2000" b="1" dirty="0"/>
              <a:t>% per 1 °C</a:t>
            </a:r>
            <a:r>
              <a:rPr lang="en-US" sz="2000" dirty="0"/>
              <a:t>. Therefore, even just an increase of 1.5°C could result in ~9% more water in the </a:t>
            </a:r>
            <a:r>
              <a:rPr lang="en-US" sz="2000" dirty="0" smtClean="0"/>
              <a:t>atmosphere</a:t>
            </a:r>
            <a:r>
              <a:rPr lang="et-EE" sz="2000" dirty="0" smtClean="0"/>
              <a:t>.</a:t>
            </a:r>
            <a:endParaRPr lang="en-US" sz="2000" dirty="0"/>
          </a:p>
        </p:txBody>
      </p:sp>
      <p:pic>
        <p:nvPicPr>
          <p:cNvPr id="1026" name="Picture 2" descr="2022 Pakistan Floods - August 27, 2021 vs. August 27, 2022 in Sind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657153"/>
            <a:ext cx="9387111" cy="61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87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2MNNBHYYHnI42FJ1CZpMJ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18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Aino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Jaanus T</dc:creator>
  <cp:lastModifiedBy>Jaanus T</cp:lastModifiedBy>
  <cp:revision>1</cp:revision>
  <dcterms:created xsi:type="dcterms:W3CDTF">2023-09-21T07:45:15Z</dcterms:created>
  <dcterms:modified xsi:type="dcterms:W3CDTF">2023-09-21T07:45:37Z</dcterms:modified>
</cp:coreProperties>
</file>